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2"/>
  </p:sldMasterIdLst>
  <p:notesMasterIdLst>
    <p:notesMasterId r:id="rId29"/>
  </p:notesMasterIdLst>
  <p:sldIdLst>
    <p:sldId id="256" r:id="rId3"/>
    <p:sldId id="262" r:id="rId4"/>
    <p:sldId id="258" r:id="rId5"/>
    <p:sldId id="259" r:id="rId6"/>
    <p:sldId id="257" r:id="rId7"/>
    <p:sldId id="277" r:id="rId8"/>
    <p:sldId id="263" r:id="rId9"/>
    <p:sldId id="264" r:id="rId10"/>
    <p:sldId id="265" r:id="rId11"/>
    <p:sldId id="266" r:id="rId12"/>
    <p:sldId id="267" r:id="rId13"/>
    <p:sldId id="278" r:id="rId14"/>
    <p:sldId id="272" r:id="rId15"/>
    <p:sldId id="273" r:id="rId16"/>
    <p:sldId id="279" r:id="rId17"/>
    <p:sldId id="274" r:id="rId18"/>
    <p:sldId id="268" r:id="rId19"/>
    <p:sldId id="269" r:id="rId20"/>
    <p:sldId id="280" r:id="rId21"/>
    <p:sldId id="271" r:id="rId22"/>
    <p:sldId id="281" r:id="rId23"/>
    <p:sldId id="275" r:id="rId24"/>
    <p:sldId id="282" r:id="rId25"/>
    <p:sldId id="276" r:id="rId26"/>
    <p:sldId id="283" r:id="rId27"/>
    <p:sldId id="270" r:id="rId28"/>
  </p:sldIdLst>
  <p:sldSz cx="9144000" cy="6858000" type="screen4x3"/>
  <p:notesSz cx="6858000" cy="9144000"/>
  <p:defaultTextStyle>
    <a:defPPr>
      <a:defRPr lang="en-US"/>
    </a:defPPr>
    <a:lvl1pPr algn="l" rtl="0" fontAlgn="base">
      <a:lnSpc>
        <a:spcPct val="80000"/>
      </a:lnSpc>
      <a:spcBef>
        <a:spcPct val="20000"/>
      </a:spcBef>
      <a:spcAft>
        <a:spcPct val="0"/>
      </a:spcAft>
      <a:defRPr kern="1200">
        <a:solidFill>
          <a:schemeClr val="tx1"/>
        </a:solidFill>
        <a:latin typeface="Arial" charset="0"/>
        <a:ea typeface="+mn-ea"/>
        <a:cs typeface="+mn-cs"/>
      </a:defRPr>
    </a:lvl1pPr>
    <a:lvl2pPr marL="457200" algn="l" rtl="0" fontAlgn="base">
      <a:lnSpc>
        <a:spcPct val="80000"/>
      </a:lnSpc>
      <a:spcBef>
        <a:spcPct val="20000"/>
      </a:spcBef>
      <a:spcAft>
        <a:spcPct val="0"/>
      </a:spcAft>
      <a:defRPr kern="1200">
        <a:solidFill>
          <a:schemeClr val="tx1"/>
        </a:solidFill>
        <a:latin typeface="Arial" charset="0"/>
        <a:ea typeface="+mn-ea"/>
        <a:cs typeface="+mn-cs"/>
      </a:defRPr>
    </a:lvl2pPr>
    <a:lvl3pPr marL="914400" algn="l" rtl="0" fontAlgn="base">
      <a:lnSpc>
        <a:spcPct val="80000"/>
      </a:lnSpc>
      <a:spcBef>
        <a:spcPct val="20000"/>
      </a:spcBef>
      <a:spcAft>
        <a:spcPct val="0"/>
      </a:spcAft>
      <a:defRPr kern="1200">
        <a:solidFill>
          <a:schemeClr val="tx1"/>
        </a:solidFill>
        <a:latin typeface="Arial" charset="0"/>
        <a:ea typeface="+mn-ea"/>
        <a:cs typeface="+mn-cs"/>
      </a:defRPr>
    </a:lvl3pPr>
    <a:lvl4pPr marL="1371600" algn="l" rtl="0" fontAlgn="base">
      <a:lnSpc>
        <a:spcPct val="80000"/>
      </a:lnSpc>
      <a:spcBef>
        <a:spcPct val="20000"/>
      </a:spcBef>
      <a:spcAft>
        <a:spcPct val="0"/>
      </a:spcAft>
      <a:defRPr kern="1200">
        <a:solidFill>
          <a:schemeClr val="tx1"/>
        </a:solidFill>
        <a:latin typeface="Arial" charset="0"/>
        <a:ea typeface="+mn-ea"/>
        <a:cs typeface="+mn-cs"/>
      </a:defRPr>
    </a:lvl4pPr>
    <a:lvl5pPr marL="1828800" algn="l" rtl="0" fontAlgn="base">
      <a:lnSpc>
        <a:spcPct val="80000"/>
      </a:lnSpc>
      <a:spcBef>
        <a:spcPct val="2000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CC"/>
    <a:srgbClr val="FF0000"/>
    <a:srgbClr val="0099FF"/>
    <a:srgbClr val="00CC99"/>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30" autoAdjust="0"/>
    <p:restoredTop sz="94836" autoAdjust="0"/>
  </p:normalViewPr>
  <p:slideViewPr>
    <p:cSldViewPr snapToGrid="0">
      <p:cViewPr varScale="1">
        <p:scale>
          <a:sx n="103" d="100"/>
          <a:sy n="103" d="100"/>
        </p:scale>
        <p:origin x="-760"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notesMaster" Target="notesMasters/notesMaster1.xml"/><Relationship Id="rId1" Type="http://schemas.openxmlformats.org/officeDocument/2006/relationships/customXml" Target="../customXml/item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nSpc>
                <a:spcPct val="100000"/>
              </a:lnSpc>
              <a:spcBef>
                <a:spcPct val="0"/>
              </a:spcBef>
              <a:defRPr sz="1200"/>
            </a:lvl1pPr>
          </a:lstStyle>
          <a:p>
            <a:endParaRPr lang="en-US" dirty="0"/>
          </a:p>
        </p:txBody>
      </p:sp>
      <p:sp>
        <p:nvSpPr>
          <p:cNvPr id="6144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100000"/>
              </a:lnSpc>
              <a:spcBef>
                <a:spcPct val="0"/>
              </a:spcBef>
              <a:defRPr sz="1200"/>
            </a:lvl1pPr>
          </a:lstStyle>
          <a:p>
            <a:endParaRPr lang="en-US" dirty="0"/>
          </a:p>
        </p:txBody>
      </p:sp>
      <p:sp>
        <p:nvSpPr>
          <p:cNvPr id="614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4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44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nSpc>
                <a:spcPct val="100000"/>
              </a:lnSpc>
              <a:spcBef>
                <a:spcPct val="0"/>
              </a:spcBef>
              <a:defRPr sz="1200"/>
            </a:lvl1pPr>
          </a:lstStyle>
          <a:p>
            <a:endParaRPr lang="en-US" dirty="0"/>
          </a:p>
        </p:txBody>
      </p:sp>
      <p:sp>
        <p:nvSpPr>
          <p:cNvPr id="6144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lnSpc>
                <a:spcPct val="100000"/>
              </a:lnSpc>
              <a:spcBef>
                <a:spcPct val="0"/>
              </a:spcBef>
              <a:defRPr sz="1200"/>
            </a:lvl1pPr>
          </a:lstStyle>
          <a:p>
            <a:fld id="{541191D7-EAA8-4D00-8B90-2FC6F2F34491}" type="slidenum">
              <a:rPr lang="en-US"/>
              <a:pPr/>
              <a:t>‹#›</a:t>
            </a:fld>
            <a:endParaRPr lang="en-US" dirty="0"/>
          </a:p>
        </p:txBody>
      </p:sp>
    </p:spTree>
    <p:extLst>
      <p:ext uri="{BB962C8B-B14F-4D97-AF65-F5344CB8AC3E}">
        <p14:creationId xmlns:p14="http://schemas.microsoft.com/office/powerpoint/2010/main" val="354747252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50F11A-810D-459E-AB6B-3D5469F043E0}" type="slidenum">
              <a:rPr lang="en-US"/>
              <a:pPr/>
              <a:t>1</a:t>
            </a:fld>
            <a:endParaRPr lang="en-US" dirty="0"/>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pPr>
              <a:buFontTx/>
              <a:buChar char="•"/>
            </a:pPr>
            <a:endParaRPr lang="en-US" dirty="0"/>
          </a:p>
        </p:txBody>
      </p:sp>
    </p:spTree>
    <p:extLst>
      <p:ext uri="{BB962C8B-B14F-4D97-AF65-F5344CB8AC3E}">
        <p14:creationId xmlns:p14="http://schemas.microsoft.com/office/powerpoint/2010/main" val="383428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4E6FDD-33F0-4D7A-8BA8-457B277DCF4B}" type="slidenum">
              <a:rPr lang="en-US"/>
              <a:pPr/>
              <a:t>2</a:t>
            </a:fld>
            <a:endParaRPr lang="en-US" dirty="0"/>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p:txBody>
          <a:bodyPr/>
          <a:lstStyle/>
          <a:p>
            <a:pPr>
              <a:buFontTx/>
              <a:buChar char="•"/>
            </a:pPr>
            <a:endParaRPr lang="en-US" dirty="0"/>
          </a:p>
        </p:txBody>
      </p:sp>
    </p:spTree>
    <p:extLst>
      <p:ext uri="{BB962C8B-B14F-4D97-AF65-F5344CB8AC3E}">
        <p14:creationId xmlns:p14="http://schemas.microsoft.com/office/powerpoint/2010/main" val="708887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E9A5F8-BD6F-459E-AC87-87D850E74C35}" type="slidenum">
              <a:rPr lang="en-US"/>
              <a:pPr/>
              <a:t>3</a:t>
            </a:fld>
            <a:endParaRPr lang="en-US" dirty="0"/>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pPr>
              <a:buFontTx/>
              <a:buChar char="•"/>
            </a:pPr>
            <a:endParaRPr lang="en-US" dirty="0"/>
          </a:p>
        </p:txBody>
      </p:sp>
    </p:spTree>
    <p:extLst>
      <p:ext uri="{BB962C8B-B14F-4D97-AF65-F5344CB8AC3E}">
        <p14:creationId xmlns:p14="http://schemas.microsoft.com/office/powerpoint/2010/main" val="651919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19074D-E8FC-444D-B78B-59016E275218}" type="slidenum">
              <a:rPr lang="en-US"/>
              <a:pPr/>
              <a:t>4</a:t>
            </a:fld>
            <a:endParaRPr lang="en-US" dirty="0"/>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pPr>
              <a:buFontTx/>
              <a:buChar char="•"/>
            </a:pPr>
            <a:endParaRPr lang="en-US" dirty="0"/>
          </a:p>
        </p:txBody>
      </p:sp>
    </p:spTree>
    <p:extLst>
      <p:ext uri="{BB962C8B-B14F-4D97-AF65-F5344CB8AC3E}">
        <p14:creationId xmlns:p14="http://schemas.microsoft.com/office/powerpoint/2010/main" val="20108870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2317C3-CFB6-4C4C-AAA2-62CF3E19D61A}" type="slidenum">
              <a:rPr lang="en-US"/>
              <a:pPr/>
              <a:t>5</a:t>
            </a:fld>
            <a:endParaRPr lang="en-US" dirty="0"/>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pPr>
              <a:buFontTx/>
              <a:buChar char="•"/>
            </a:pPr>
            <a:endParaRPr lang="en-US" dirty="0"/>
          </a:p>
        </p:txBody>
      </p:sp>
    </p:spTree>
    <p:extLst>
      <p:ext uri="{BB962C8B-B14F-4D97-AF65-F5344CB8AC3E}">
        <p14:creationId xmlns:p14="http://schemas.microsoft.com/office/powerpoint/2010/main" val="1113094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533400" y="1295400"/>
            <a:ext cx="8229600" cy="1143000"/>
          </a:xfrm>
        </p:spPr>
        <p:txBody>
          <a:bodyPr/>
          <a:lstStyle>
            <a:lvl1pPr algn="r">
              <a:defRPr sz="3600"/>
            </a:lvl1pPr>
          </a:lstStyle>
          <a:p>
            <a:pPr lvl="0"/>
            <a:r>
              <a:rPr lang="en-US" noProof="0" smtClean="0"/>
              <a:t>Click to edit Master title style</a:t>
            </a:r>
            <a:endParaRPr lang="en-US" noProof="0" dirty="0" smtClean="0"/>
          </a:p>
        </p:txBody>
      </p:sp>
      <p:sp>
        <p:nvSpPr>
          <p:cNvPr id="53251" name="Rectangle 3"/>
          <p:cNvSpPr>
            <a:spLocks noGrp="1" noChangeArrowheads="1"/>
          </p:cNvSpPr>
          <p:nvPr>
            <p:ph type="subTitle" idx="1"/>
          </p:nvPr>
        </p:nvSpPr>
        <p:spPr>
          <a:xfrm>
            <a:off x="3711575" y="2819400"/>
            <a:ext cx="5051425" cy="1295400"/>
          </a:xfrm>
        </p:spPr>
        <p:txBody>
          <a:bodyPr/>
          <a:lstStyle>
            <a:lvl1pPr marL="0" indent="0" algn="r">
              <a:buFontTx/>
              <a:buNone/>
              <a:defRPr/>
            </a:lvl1pPr>
          </a:lstStyle>
          <a:p>
            <a:pPr lvl="0"/>
            <a:r>
              <a:rPr lang="en-US" noProof="0" smtClean="0"/>
              <a:t>Click to edit Master subtitle style</a:t>
            </a:r>
          </a:p>
        </p:txBody>
      </p:sp>
      <p:sp>
        <p:nvSpPr>
          <p:cNvPr id="53252" name="Rectangle 4"/>
          <p:cNvSpPr>
            <a:spLocks noGrp="1" noChangeArrowheads="1"/>
          </p:cNvSpPr>
          <p:nvPr>
            <p:ph type="dt" sz="half" idx="2"/>
          </p:nvPr>
        </p:nvSpPr>
        <p:spPr>
          <a:xfrm>
            <a:off x="304800" y="6400800"/>
            <a:ext cx="1905000" cy="457200"/>
          </a:xfrm>
        </p:spPr>
        <p:txBody>
          <a:bodyPr/>
          <a:lstStyle>
            <a:lvl1pPr>
              <a:defRPr>
                <a:latin typeface="+mn-lt"/>
              </a:defRPr>
            </a:lvl1pPr>
          </a:lstStyle>
          <a:p>
            <a:endParaRPr lang="en-US" dirty="0"/>
          </a:p>
        </p:txBody>
      </p:sp>
      <p:sp>
        <p:nvSpPr>
          <p:cNvPr id="53253" name="Rectangle 5"/>
          <p:cNvSpPr>
            <a:spLocks noGrp="1" noChangeArrowheads="1"/>
          </p:cNvSpPr>
          <p:nvPr>
            <p:ph type="ftr" sz="quarter" idx="3"/>
          </p:nvPr>
        </p:nvSpPr>
        <p:spPr>
          <a:xfrm>
            <a:off x="3505200" y="6400800"/>
            <a:ext cx="2895600" cy="457200"/>
          </a:xfrm>
        </p:spPr>
        <p:txBody>
          <a:bodyPr/>
          <a:lstStyle>
            <a:lvl1pPr>
              <a:defRPr>
                <a:latin typeface="+mn-lt"/>
              </a:defRPr>
            </a:lvl1pPr>
          </a:lstStyle>
          <a:p>
            <a:endParaRPr lang="en-US" dirty="0"/>
          </a:p>
        </p:txBody>
      </p:sp>
      <p:sp>
        <p:nvSpPr>
          <p:cNvPr id="53254" name="Rectangle 6"/>
          <p:cNvSpPr>
            <a:spLocks noGrp="1" noChangeArrowheads="1"/>
          </p:cNvSpPr>
          <p:nvPr>
            <p:ph type="sldNum" sz="quarter" idx="4"/>
          </p:nvPr>
        </p:nvSpPr>
        <p:spPr>
          <a:xfrm>
            <a:off x="6934200" y="6400800"/>
            <a:ext cx="1905000" cy="457200"/>
          </a:xfrm>
        </p:spPr>
        <p:txBody>
          <a:bodyPr/>
          <a:lstStyle>
            <a:lvl1pPr>
              <a:defRPr>
                <a:latin typeface="+mn-lt"/>
              </a:defRPr>
            </a:lvl1pPr>
          </a:lstStyle>
          <a:p>
            <a:fld id="{80B0D17D-2647-4266-9487-0CA541A3FAFE}" type="slidenum">
              <a:rPr lang="en-US" smtClean="0"/>
              <a:pPr/>
              <a:t>‹#›</a:t>
            </a:fld>
            <a:endParaRPr lang="en-US" dirty="0"/>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37A8B10A-B675-4087-9034-9B2183FA19D1}" type="slidenum">
              <a:rPr lang="en-US"/>
              <a:pPr/>
              <a:t>‹#›</a:t>
            </a:fld>
            <a:endParaRPr lang="en-US" dirty="0"/>
          </a:p>
        </p:txBody>
      </p:sp>
    </p:spTree>
    <p:extLst>
      <p:ext uri="{BB962C8B-B14F-4D97-AF65-F5344CB8AC3E}">
        <p14:creationId xmlns:p14="http://schemas.microsoft.com/office/powerpoint/2010/main" val="2128428508"/>
      </p:ext>
    </p:extLst>
  </p:cSld>
  <p:clrMapOvr>
    <a:masterClrMapping/>
  </p:clrMapOvr>
  <p:transition xmlns:p14="http://schemas.microsoft.com/office/powerpoint/2010/mai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0400" y="304800"/>
            <a:ext cx="1752600" cy="56626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752600" y="304800"/>
            <a:ext cx="5105400" cy="56626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C4BD3488-233A-4527-AB2B-86B08BC2E42E}" type="slidenum">
              <a:rPr lang="en-US"/>
              <a:pPr/>
              <a:t>‹#›</a:t>
            </a:fld>
            <a:endParaRPr lang="en-US" dirty="0"/>
          </a:p>
        </p:txBody>
      </p:sp>
    </p:spTree>
    <p:extLst>
      <p:ext uri="{BB962C8B-B14F-4D97-AF65-F5344CB8AC3E}">
        <p14:creationId xmlns:p14="http://schemas.microsoft.com/office/powerpoint/2010/main" val="2642854234"/>
      </p:ext>
    </p:extLst>
  </p:cSld>
  <p:clrMapOvr>
    <a:masterClrMapping/>
  </p:clrMapOvr>
  <p:transition xmlns:p14="http://schemas.microsoft.com/office/powerpoint/2010/mai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B3F9DD91-C94B-4410-B8E2-C31341F4D57B}" type="slidenum">
              <a:rPr lang="en-US"/>
              <a:pPr/>
              <a:t>‹#›</a:t>
            </a:fld>
            <a:endParaRPr lang="en-US" dirty="0"/>
          </a:p>
        </p:txBody>
      </p:sp>
    </p:spTree>
    <p:extLst>
      <p:ext uri="{BB962C8B-B14F-4D97-AF65-F5344CB8AC3E}">
        <p14:creationId xmlns:p14="http://schemas.microsoft.com/office/powerpoint/2010/main" val="258871002"/>
      </p:ext>
    </p:extLst>
  </p:cSld>
  <p:clrMapOvr>
    <a:masterClrMapping/>
  </p:clrMapOvr>
  <p:transition xmlns:p14="http://schemas.microsoft.com/office/powerpoint/2010/mai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95449" y="4406900"/>
            <a:ext cx="6799263"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695449" y="2906713"/>
            <a:ext cx="6799263"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E99CDFB7-BA1E-400C-A6DB-42D5818B1DD6}" type="slidenum">
              <a:rPr lang="en-US"/>
              <a:pPr/>
              <a:t>‹#›</a:t>
            </a:fld>
            <a:endParaRPr lang="en-US" dirty="0"/>
          </a:p>
        </p:txBody>
      </p:sp>
    </p:spTree>
    <p:extLst>
      <p:ext uri="{BB962C8B-B14F-4D97-AF65-F5344CB8AC3E}">
        <p14:creationId xmlns:p14="http://schemas.microsoft.com/office/powerpoint/2010/main" val="2920009286"/>
      </p:ext>
    </p:extLst>
  </p:cSld>
  <p:clrMapOvr>
    <a:masterClrMapping/>
  </p:clrMapOvr>
  <p:transition xmlns:p14="http://schemas.microsoft.com/office/powerpoint/2010/mai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752600" y="1395413"/>
            <a:ext cx="3429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34000" y="1395413"/>
            <a:ext cx="3429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7971D494-68BC-407F-AF65-AB0F97113BB5}" type="slidenum">
              <a:rPr lang="en-US"/>
              <a:pPr/>
              <a:t>‹#›</a:t>
            </a:fld>
            <a:endParaRPr lang="en-US" dirty="0"/>
          </a:p>
        </p:txBody>
      </p:sp>
    </p:spTree>
    <p:extLst>
      <p:ext uri="{BB962C8B-B14F-4D97-AF65-F5344CB8AC3E}">
        <p14:creationId xmlns:p14="http://schemas.microsoft.com/office/powerpoint/2010/main" val="3166946766"/>
      </p:ext>
    </p:extLst>
  </p:cSld>
  <p:clrMapOvr>
    <a:masterClrMapping/>
  </p:clrMapOvr>
  <p:transition xmlns:p14="http://schemas.microsoft.com/office/powerpoint/2010/mai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57324" y="274638"/>
            <a:ext cx="7229475"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57324" y="1535113"/>
            <a:ext cx="345757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57324" y="2174875"/>
            <a:ext cx="34671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14925" y="1535113"/>
            <a:ext cx="35718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14925" y="2174875"/>
            <a:ext cx="35718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BA3E3192-E4CE-48D6-A6F2-6D2A272381B1}" type="slidenum">
              <a:rPr lang="en-US"/>
              <a:pPr/>
              <a:t>‹#›</a:t>
            </a:fld>
            <a:endParaRPr lang="en-US" dirty="0"/>
          </a:p>
        </p:txBody>
      </p:sp>
    </p:spTree>
    <p:extLst>
      <p:ext uri="{BB962C8B-B14F-4D97-AF65-F5344CB8AC3E}">
        <p14:creationId xmlns:p14="http://schemas.microsoft.com/office/powerpoint/2010/main" val="1409559336"/>
      </p:ext>
    </p:extLst>
  </p:cSld>
  <p:clrMapOvr>
    <a:masterClrMapping/>
  </p:clrMapOvr>
  <p:transition xmlns:p14="http://schemas.microsoft.com/office/powerpoint/2010/mai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5CD38FEF-6213-4598-919E-2C5D33C16990}" type="slidenum">
              <a:rPr lang="en-US"/>
              <a:pPr/>
              <a:t>‹#›</a:t>
            </a:fld>
            <a:endParaRPr lang="en-US" dirty="0"/>
          </a:p>
        </p:txBody>
      </p:sp>
    </p:spTree>
    <p:extLst>
      <p:ext uri="{BB962C8B-B14F-4D97-AF65-F5344CB8AC3E}">
        <p14:creationId xmlns:p14="http://schemas.microsoft.com/office/powerpoint/2010/main" val="517975712"/>
      </p:ext>
    </p:extLst>
  </p:cSld>
  <p:clrMapOvr>
    <a:masterClrMapping/>
  </p:clrMapOvr>
  <p:transition xmlns:p14="http://schemas.microsoft.com/office/powerpoint/2010/mai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C3A107C3-E985-4DC2-8886-570CDD1DCD6B}" type="slidenum">
              <a:rPr lang="en-US"/>
              <a:pPr/>
              <a:t>‹#›</a:t>
            </a:fld>
            <a:endParaRPr lang="en-US" dirty="0"/>
          </a:p>
        </p:txBody>
      </p:sp>
    </p:spTree>
    <p:extLst>
      <p:ext uri="{BB962C8B-B14F-4D97-AF65-F5344CB8AC3E}">
        <p14:creationId xmlns:p14="http://schemas.microsoft.com/office/powerpoint/2010/main" val="3913871720"/>
      </p:ext>
    </p:extLst>
  </p:cSld>
  <p:clrMapOvr>
    <a:masterClrMapping/>
  </p:clrMapOvr>
  <p:transition xmlns:p14="http://schemas.microsoft.com/office/powerpoint/2010/mai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76375"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648200" y="273050"/>
            <a:ext cx="403859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76375" y="144462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2487DE84-1273-4261-A7F9-101789AABE14}" type="slidenum">
              <a:rPr lang="en-US"/>
              <a:pPr/>
              <a:t>‹#›</a:t>
            </a:fld>
            <a:endParaRPr lang="en-US" dirty="0"/>
          </a:p>
        </p:txBody>
      </p:sp>
    </p:spTree>
    <p:extLst>
      <p:ext uri="{BB962C8B-B14F-4D97-AF65-F5344CB8AC3E}">
        <p14:creationId xmlns:p14="http://schemas.microsoft.com/office/powerpoint/2010/main" val="3611297934"/>
      </p:ext>
    </p:extLst>
  </p:cSld>
  <p:clrMapOvr>
    <a:masterClrMapping/>
  </p:clrMapOvr>
  <p:transition xmlns:p14="http://schemas.microsoft.com/office/powerpoint/2010/mai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6418262"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7" y="612775"/>
            <a:ext cx="6408737"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6418262"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FF84E99E-F311-4DF1-948C-EE093CE6CFF9}" type="slidenum">
              <a:rPr lang="en-US"/>
              <a:pPr/>
              <a:t>‹#›</a:t>
            </a:fld>
            <a:endParaRPr lang="en-US" dirty="0"/>
          </a:p>
        </p:txBody>
      </p:sp>
    </p:spTree>
    <p:extLst>
      <p:ext uri="{BB962C8B-B14F-4D97-AF65-F5344CB8AC3E}">
        <p14:creationId xmlns:p14="http://schemas.microsoft.com/office/powerpoint/2010/main" val="2947621146"/>
      </p:ext>
    </p:extLst>
  </p:cSld>
  <p:clrMapOvr>
    <a:masterClrMapping/>
  </p:clrMapOvr>
  <p:transition xmlns:p14="http://schemas.microsoft.com/office/powerpoint/2010/main">
    <p:fade thruBlk="1"/>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bwMode="auto">
          <a:xfrm>
            <a:off x="1752600" y="304800"/>
            <a:ext cx="7010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52227" name="Rectangle 3"/>
          <p:cNvSpPr>
            <a:spLocks noGrp="1" noChangeArrowheads="1"/>
          </p:cNvSpPr>
          <p:nvPr>
            <p:ph type="body" idx="1"/>
          </p:nvPr>
        </p:nvSpPr>
        <p:spPr bwMode="auto">
          <a:xfrm>
            <a:off x="1752600" y="1395413"/>
            <a:ext cx="70104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 Second level</a:t>
            </a:r>
          </a:p>
        </p:txBody>
      </p:sp>
      <p:sp>
        <p:nvSpPr>
          <p:cNvPr id="52228" name="Rectangle 4"/>
          <p:cNvSpPr>
            <a:spLocks noGrp="1" noChangeArrowheads="1"/>
          </p:cNvSpPr>
          <p:nvPr>
            <p:ph type="dt" sz="half" idx="2"/>
          </p:nvPr>
        </p:nvSpPr>
        <p:spPr bwMode="auto">
          <a:xfrm>
            <a:off x="1905000" y="6400800"/>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nSpc>
                <a:spcPct val="100000"/>
              </a:lnSpc>
              <a:spcBef>
                <a:spcPct val="0"/>
              </a:spcBef>
              <a:defRPr sz="1400">
                <a:solidFill>
                  <a:schemeClr val="tx2"/>
                </a:solidFill>
                <a:latin typeface="+mn-lt"/>
              </a:defRPr>
            </a:lvl1pPr>
          </a:lstStyle>
          <a:p>
            <a:endParaRPr lang="en-US" dirty="0"/>
          </a:p>
        </p:txBody>
      </p:sp>
      <p:sp>
        <p:nvSpPr>
          <p:cNvPr id="52229" name="Rectangle 5"/>
          <p:cNvSpPr>
            <a:spLocks noGrp="1" noChangeArrowheads="1"/>
          </p:cNvSpPr>
          <p:nvPr>
            <p:ph type="ftr" sz="quarter" idx="3"/>
          </p:nvPr>
        </p:nvSpPr>
        <p:spPr bwMode="auto">
          <a:xfrm>
            <a:off x="4316413" y="6400800"/>
            <a:ext cx="20843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a:solidFill>
                  <a:schemeClr val="tx2"/>
                </a:solidFill>
                <a:latin typeface="+mn-lt"/>
              </a:defRPr>
            </a:lvl1pPr>
          </a:lstStyle>
          <a:p>
            <a:endParaRPr lang="en-US" dirty="0"/>
          </a:p>
        </p:txBody>
      </p:sp>
      <p:sp>
        <p:nvSpPr>
          <p:cNvPr id="52230" name="Rectangle 6"/>
          <p:cNvSpPr>
            <a:spLocks noGrp="1" noChangeArrowheads="1"/>
          </p:cNvSpPr>
          <p:nvPr>
            <p:ph type="sldNum" sz="quarter" idx="4"/>
          </p:nvPr>
        </p:nvSpPr>
        <p:spPr bwMode="auto">
          <a:xfrm>
            <a:off x="7391400" y="6400800"/>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100000"/>
              </a:lnSpc>
              <a:spcBef>
                <a:spcPct val="0"/>
              </a:spcBef>
              <a:defRPr sz="1400">
                <a:solidFill>
                  <a:schemeClr val="tx2"/>
                </a:solidFill>
                <a:latin typeface="+mn-lt"/>
              </a:defRPr>
            </a:lvl1pPr>
          </a:lstStyle>
          <a:p>
            <a:fld id="{DD1F01D4-9524-4813-B564-656FF752DF8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ransition xmlns:p14="http://schemas.microsoft.com/office/powerpoint/2010/main">
    <p:fade thruBlk="1"/>
  </p:transition>
  <p:timing>
    <p:tnLst>
      <p:par>
        <p:cTn xmlns:p14="http://schemas.microsoft.com/office/powerpoint/2010/main" id="1" dur="indefinite" restart="never" nodeType="tmRoot"/>
      </p:par>
    </p:tnLst>
  </p:timing>
  <p:txStyles>
    <p:titleStyle>
      <a:lvl1pPr algn="l" rtl="0" eaLnBrk="1" fontAlgn="base" hangingPunct="1">
        <a:spcBef>
          <a:spcPct val="0"/>
        </a:spcBef>
        <a:spcAft>
          <a:spcPct val="0"/>
        </a:spcAft>
        <a:defRPr sz="3200" b="1">
          <a:solidFill>
            <a:schemeClr val="accent1">
              <a:lumMod val="50000"/>
            </a:schemeClr>
          </a:solidFill>
          <a:latin typeface="+mj-lt"/>
          <a:ea typeface="+mj-ea"/>
          <a:cs typeface="+mj-cs"/>
        </a:defRPr>
      </a:lvl1pPr>
      <a:lvl2pPr algn="l" rtl="0" eaLnBrk="1" fontAlgn="base" hangingPunct="1">
        <a:spcBef>
          <a:spcPct val="0"/>
        </a:spcBef>
        <a:spcAft>
          <a:spcPct val="0"/>
        </a:spcAft>
        <a:defRPr sz="3200" b="1">
          <a:solidFill>
            <a:srgbClr val="006666"/>
          </a:solidFill>
          <a:latin typeface="Tahoma" pitchFamily="34" charset="0"/>
        </a:defRPr>
      </a:lvl2pPr>
      <a:lvl3pPr algn="l" rtl="0" eaLnBrk="1" fontAlgn="base" hangingPunct="1">
        <a:spcBef>
          <a:spcPct val="0"/>
        </a:spcBef>
        <a:spcAft>
          <a:spcPct val="0"/>
        </a:spcAft>
        <a:defRPr sz="3200" b="1">
          <a:solidFill>
            <a:srgbClr val="006666"/>
          </a:solidFill>
          <a:latin typeface="Tahoma" pitchFamily="34" charset="0"/>
        </a:defRPr>
      </a:lvl3pPr>
      <a:lvl4pPr algn="l" rtl="0" eaLnBrk="1" fontAlgn="base" hangingPunct="1">
        <a:spcBef>
          <a:spcPct val="0"/>
        </a:spcBef>
        <a:spcAft>
          <a:spcPct val="0"/>
        </a:spcAft>
        <a:defRPr sz="3200" b="1">
          <a:solidFill>
            <a:srgbClr val="006666"/>
          </a:solidFill>
          <a:latin typeface="Tahoma" pitchFamily="34" charset="0"/>
        </a:defRPr>
      </a:lvl4pPr>
      <a:lvl5pPr algn="l" rtl="0" eaLnBrk="1" fontAlgn="base" hangingPunct="1">
        <a:spcBef>
          <a:spcPct val="0"/>
        </a:spcBef>
        <a:spcAft>
          <a:spcPct val="0"/>
        </a:spcAft>
        <a:defRPr sz="3200" b="1">
          <a:solidFill>
            <a:srgbClr val="006666"/>
          </a:solidFill>
          <a:latin typeface="Tahoma" pitchFamily="34" charset="0"/>
        </a:defRPr>
      </a:lvl5pPr>
      <a:lvl6pPr marL="457200" algn="l" rtl="0" eaLnBrk="1" fontAlgn="base" hangingPunct="1">
        <a:spcBef>
          <a:spcPct val="0"/>
        </a:spcBef>
        <a:spcAft>
          <a:spcPct val="0"/>
        </a:spcAft>
        <a:defRPr sz="3200" b="1">
          <a:solidFill>
            <a:srgbClr val="006666"/>
          </a:solidFill>
          <a:latin typeface="Tahoma" pitchFamily="34" charset="0"/>
        </a:defRPr>
      </a:lvl6pPr>
      <a:lvl7pPr marL="914400" algn="l" rtl="0" eaLnBrk="1" fontAlgn="base" hangingPunct="1">
        <a:spcBef>
          <a:spcPct val="0"/>
        </a:spcBef>
        <a:spcAft>
          <a:spcPct val="0"/>
        </a:spcAft>
        <a:defRPr sz="3200" b="1">
          <a:solidFill>
            <a:srgbClr val="006666"/>
          </a:solidFill>
          <a:latin typeface="Tahoma" pitchFamily="34" charset="0"/>
        </a:defRPr>
      </a:lvl7pPr>
      <a:lvl8pPr marL="1371600" algn="l" rtl="0" eaLnBrk="1" fontAlgn="base" hangingPunct="1">
        <a:spcBef>
          <a:spcPct val="0"/>
        </a:spcBef>
        <a:spcAft>
          <a:spcPct val="0"/>
        </a:spcAft>
        <a:defRPr sz="3200" b="1">
          <a:solidFill>
            <a:srgbClr val="006666"/>
          </a:solidFill>
          <a:latin typeface="Tahoma" pitchFamily="34" charset="0"/>
        </a:defRPr>
      </a:lvl8pPr>
      <a:lvl9pPr marL="1828800" algn="l" rtl="0" eaLnBrk="1" fontAlgn="base" hangingPunct="1">
        <a:spcBef>
          <a:spcPct val="0"/>
        </a:spcBef>
        <a:spcAft>
          <a:spcPct val="0"/>
        </a:spcAft>
        <a:defRPr sz="3200" b="1">
          <a:solidFill>
            <a:srgbClr val="006666"/>
          </a:solidFill>
          <a:latin typeface="Tahoma" pitchFamily="34" charset="0"/>
        </a:defRPr>
      </a:lvl9pPr>
    </p:titleStyle>
    <p:bodyStyle>
      <a:lvl1pPr marL="342900" indent="-342900" algn="l" rtl="0" eaLnBrk="1" fontAlgn="base" hangingPunct="1">
        <a:spcBef>
          <a:spcPct val="50000"/>
        </a:spcBef>
        <a:spcAft>
          <a:spcPct val="0"/>
        </a:spcAft>
        <a:buChar char="•"/>
        <a:defRPr sz="2400">
          <a:solidFill>
            <a:schemeClr val="tx2"/>
          </a:solidFill>
          <a:latin typeface="+mn-lt"/>
          <a:ea typeface="+mn-ea"/>
          <a:cs typeface="+mn-cs"/>
        </a:defRPr>
      </a:lvl1pPr>
      <a:lvl2pPr marL="742950" indent="-285750" algn="l" rtl="0" eaLnBrk="1" fontAlgn="base" hangingPunct="1">
        <a:spcBef>
          <a:spcPct val="20000"/>
        </a:spcBef>
        <a:spcAft>
          <a:spcPct val="0"/>
        </a:spcAft>
        <a:buFont typeface="Wingdings" pitchFamily="2" charset="2"/>
        <a:buChar char="Ø"/>
        <a:defRPr sz="2200" i="1">
          <a:solidFill>
            <a:schemeClr val="tx2"/>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200">
          <a:solidFill>
            <a:schemeClr val="tx1"/>
          </a:solidFill>
          <a:latin typeface="+mn-lt"/>
        </a:defRPr>
      </a:lvl5pPr>
      <a:lvl6pPr marL="2514600" indent="-228600" algn="l" rtl="0" eaLnBrk="1" fontAlgn="base" hangingPunct="1">
        <a:spcBef>
          <a:spcPct val="20000"/>
        </a:spcBef>
        <a:spcAft>
          <a:spcPct val="0"/>
        </a:spcAft>
        <a:buChar char="»"/>
        <a:defRPr sz="1200">
          <a:solidFill>
            <a:schemeClr val="tx1"/>
          </a:solidFill>
          <a:latin typeface="+mn-lt"/>
        </a:defRPr>
      </a:lvl6pPr>
      <a:lvl7pPr marL="2971800" indent="-228600" algn="l" rtl="0" eaLnBrk="1" fontAlgn="base" hangingPunct="1">
        <a:spcBef>
          <a:spcPct val="20000"/>
        </a:spcBef>
        <a:spcAft>
          <a:spcPct val="0"/>
        </a:spcAft>
        <a:buChar char="»"/>
        <a:defRPr sz="1200">
          <a:solidFill>
            <a:schemeClr val="tx1"/>
          </a:solidFill>
          <a:latin typeface="+mn-lt"/>
        </a:defRPr>
      </a:lvl7pPr>
      <a:lvl8pPr marL="3429000" indent="-228600" algn="l" rtl="0" eaLnBrk="1" fontAlgn="base" hangingPunct="1">
        <a:spcBef>
          <a:spcPct val="20000"/>
        </a:spcBef>
        <a:spcAft>
          <a:spcPct val="0"/>
        </a:spcAft>
        <a:buChar char="»"/>
        <a:defRPr sz="1200">
          <a:solidFill>
            <a:schemeClr val="tx1"/>
          </a:solidFill>
          <a:latin typeface="+mn-lt"/>
        </a:defRPr>
      </a:lvl8pPr>
      <a:lvl9pPr marL="3886200" indent="-228600" algn="l" rtl="0" eaLnBrk="1" fontAlgn="base" hangingPunct="1">
        <a:spcBef>
          <a:spcPct val="20000"/>
        </a:spcBef>
        <a:spcAft>
          <a:spcPct val="0"/>
        </a:spcAft>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jpeg"/><Relationship Id="rId6" Type="http://schemas.openxmlformats.org/officeDocument/2006/relationships/image" Target="../media/image20.png"/><Relationship Id="rId7"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png"/><Relationship Id="rId5" Type="http://schemas.openxmlformats.org/officeDocument/2006/relationships/image" Target="../media/image25.jpeg"/><Relationship Id="rId6" Type="http://schemas.openxmlformats.org/officeDocument/2006/relationships/image" Target="../media/image26.jpeg"/><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29.jpeg"/><Relationship Id="rId5" Type="http://schemas.openxmlformats.org/officeDocument/2006/relationships/image" Target="../media/image30.jpeg"/><Relationship Id="rId6" Type="http://schemas.openxmlformats.org/officeDocument/2006/relationships/image" Target="../media/image31.jpeg"/><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image" Target="../media/image34.jpeg"/><Relationship Id="rId1" Type="http://schemas.openxmlformats.org/officeDocument/2006/relationships/slideLayout" Target="../slideLayouts/slideLayout6.xml"/><Relationship Id="rId2" Type="http://schemas.openxmlformats.org/officeDocument/2006/relationships/image" Target="../media/image3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14325" y="1339850"/>
            <a:ext cx="8286750" cy="1143000"/>
          </a:xfrm>
        </p:spPr>
        <p:txBody>
          <a:bodyPr/>
          <a:lstStyle/>
          <a:p>
            <a:r>
              <a:rPr lang="en-US" dirty="0" smtClean="0"/>
              <a:t>Flipping the Grade Six Math Classroom </a:t>
            </a:r>
            <a:endParaRPr lang="en-US" dirty="0"/>
          </a:p>
        </p:txBody>
      </p:sp>
      <p:sp>
        <p:nvSpPr>
          <p:cNvPr id="2051" name="Rectangle 3"/>
          <p:cNvSpPr>
            <a:spLocks noGrp="1" noChangeArrowheads="1"/>
          </p:cNvSpPr>
          <p:nvPr>
            <p:ph type="subTitle" idx="1"/>
          </p:nvPr>
        </p:nvSpPr>
        <p:spPr>
          <a:xfrm>
            <a:off x="2992438" y="2768600"/>
            <a:ext cx="5248275" cy="1109663"/>
          </a:xfrm>
        </p:spPr>
        <p:txBody>
          <a:bodyPr/>
          <a:lstStyle/>
          <a:p>
            <a:pPr>
              <a:spcBef>
                <a:spcPct val="0"/>
              </a:spcBef>
            </a:pPr>
            <a:endParaRPr lang="en-US" b="1" dirty="0" smtClean="0"/>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Planning</a:t>
            </a:r>
            <a:endParaRPr lang="en-CA" dirty="0"/>
          </a:p>
        </p:txBody>
      </p:sp>
      <p:sp>
        <p:nvSpPr>
          <p:cNvPr id="3" name="Content Placeholder 2"/>
          <p:cNvSpPr>
            <a:spLocks noGrp="1"/>
          </p:cNvSpPr>
          <p:nvPr>
            <p:ph idx="1"/>
          </p:nvPr>
        </p:nvSpPr>
        <p:spPr/>
        <p:txBody>
          <a:bodyPr/>
          <a:lstStyle/>
          <a:p>
            <a:pPr marL="457200" lvl="0" indent="-457200">
              <a:buFont typeface="+mj-lt"/>
              <a:buAutoNum type="arabicPeriod"/>
            </a:pPr>
            <a:r>
              <a:rPr lang="en-CA" dirty="0" smtClean="0"/>
              <a:t>Gain understanding of the flipped classroom structure (books, articles, videos, teachers) </a:t>
            </a:r>
          </a:p>
          <a:p>
            <a:pPr marL="457200" lvl="0" indent="-457200">
              <a:buFont typeface="+mj-lt"/>
              <a:buAutoNum type="arabicPeriod"/>
            </a:pPr>
            <a:r>
              <a:rPr lang="en-CA" dirty="0" smtClean="0"/>
              <a:t>Decide math unit for first flipped classroom model</a:t>
            </a:r>
          </a:p>
          <a:p>
            <a:pPr marL="457200" lvl="0" indent="-457200">
              <a:buFont typeface="+mj-lt"/>
              <a:buAutoNum type="arabicPeriod"/>
            </a:pPr>
            <a:r>
              <a:rPr lang="en-CA" dirty="0" smtClean="0"/>
              <a:t>Discuss methods of data collection (questionnaires, observation, pictures, videos)</a:t>
            </a:r>
          </a:p>
          <a:p>
            <a:pPr marL="457200" lvl="0" indent="-457200">
              <a:buFont typeface="+mj-lt"/>
              <a:buAutoNum type="arabicPeriod"/>
            </a:pPr>
            <a:r>
              <a:rPr lang="en-CA" dirty="0" smtClean="0"/>
              <a:t>Technology – how to host videos, online classroom space</a:t>
            </a:r>
          </a:p>
          <a:p>
            <a:pPr marL="457200" lvl="0" indent="-457200">
              <a:buFont typeface="+mj-lt"/>
              <a:buAutoNum type="arabicPeriod"/>
            </a:pPr>
            <a:r>
              <a:rPr lang="en-CA" dirty="0" smtClean="0"/>
              <a:t>Permission and information for parents</a:t>
            </a:r>
          </a:p>
          <a:p>
            <a:pPr marL="457200" lvl="0" indent="-457200">
              <a:buFont typeface="+mj-lt"/>
              <a:buAutoNum type="arabicPeriod"/>
            </a:pPr>
            <a:r>
              <a:rPr lang="en-CA" dirty="0" smtClean="0"/>
              <a:t>Preparing activities</a:t>
            </a:r>
          </a:p>
          <a:p>
            <a:endParaRPr lang="en-CA" dirty="0"/>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Implementation</a:t>
            </a:r>
            <a:endParaRPr lang="en-CA" dirty="0"/>
          </a:p>
        </p:txBody>
      </p:sp>
      <p:sp>
        <p:nvSpPr>
          <p:cNvPr id="3" name="Content Placeholder 2"/>
          <p:cNvSpPr>
            <a:spLocks noGrp="1"/>
          </p:cNvSpPr>
          <p:nvPr>
            <p:ph idx="1"/>
          </p:nvPr>
        </p:nvSpPr>
        <p:spPr>
          <a:xfrm>
            <a:off x="1533525" y="985838"/>
            <a:ext cx="7610475" cy="4572000"/>
          </a:xfrm>
        </p:spPr>
        <p:txBody>
          <a:bodyPr/>
          <a:lstStyle/>
          <a:p>
            <a:pPr>
              <a:buNone/>
            </a:pPr>
            <a:r>
              <a:rPr lang="en-CA" dirty="0" smtClean="0"/>
              <a:t>1. Getting Started</a:t>
            </a:r>
          </a:p>
          <a:p>
            <a:r>
              <a:rPr lang="en-CA" dirty="0" smtClean="0"/>
              <a:t>Creation of videos was key to implementation of the flipped classroom</a:t>
            </a:r>
          </a:p>
          <a:p>
            <a:r>
              <a:rPr lang="en-CA" dirty="0" smtClean="0"/>
              <a:t>Both schools used either Show Me or </a:t>
            </a:r>
            <a:r>
              <a:rPr lang="en-CA" dirty="0" err="1" smtClean="0"/>
              <a:t>Educreations</a:t>
            </a:r>
            <a:r>
              <a:rPr lang="en-CA" dirty="0" smtClean="0"/>
              <a:t> to create videos, and used </a:t>
            </a:r>
            <a:r>
              <a:rPr lang="en-CA" dirty="0" err="1" smtClean="0"/>
              <a:t>Edmodo</a:t>
            </a:r>
            <a:r>
              <a:rPr lang="en-CA" dirty="0" smtClean="0"/>
              <a:t> as a platform for student                                                             communication</a:t>
            </a:r>
          </a:p>
          <a:p>
            <a:pPr>
              <a:buNone/>
            </a:pPr>
            <a:endParaRPr lang="en-CA" dirty="0" smtClean="0"/>
          </a:p>
          <a:p>
            <a:endParaRPr lang="en-CA" dirty="0"/>
          </a:p>
        </p:txBody>
      </p:sp>
      <p:pic>
        <p:nvPicPr>
          <p:cNvPr id="2052" name="Picture 4"/>
          <p:cNvPicPr>
            <a:picLocks noChangeAspect="1" noChangeArrowheads="1"/>
          </p:cNvPicPr>
          <p:nvPr/>
        </p:nvPicPr>
        <p:blipFill>
          <a:blip r:embed="rId2" cstate="print"/>
          <a:srcRect/>
          <a:stretch>
            <a:fillRect/>
          </a:stretch>
        </p:blipFill>
        <p:spPr bwMode="auto">
          <a:xfrm>
            <a:off x="4074969" y="3248366"/>
            <a:ext cx="4265467" cy="3609634"/>
          </a:xfrm>
          <a:prstGeom prst="rect">
            <a:avLst/>
          </a:prstGeom>
          <a:noFill/>
          <a:ln w="9525">
            <a:noFill/>
            <a:miter lim="800000"/>
            <a:headEnd/>
            <a:tailEnd/>
          </a:ln>
        </p:spPr>
      </p:pic>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Implementation</a:t>
            </a:r>
            <a:endParaRPr lang="en-CA" dirty="0"/>
          </a:p>
        </p:txBody>
      </p:sp>
      <p:sp>
        <p:nvSpPr>
          <p:cNvPr id="3" name="Content Placeholder 2"/>
          <p:cNvSpPr>
            <a:spLocks noGrp="1"/>
          </p:cNvSpPr>
          <p:nvPr>
            <p:ph idx="1"/>
          </p:nvPr>
        </p:nvSpPr>
        <p:spPr>
          <a:xfrm>
            <a:off x="1766454" y="1146031"/>
            <a:ext cx="7169727" cy="4572000"/>
          </a:xfrm>
        </p:spPr>
        <p:txBody>
          <a:bodyPr/>
          <a:lstStyle/>
          <a:p>
            <a:pPr>
              <a:buNone/>
            </a:pPr>
            <a:r>
              <a:rPr lang="en-CA" dirty="0" smtClean="0"/>
              <a:t>2. Getting Students Ready to Flip: </a:t>
            </a:r>
          </a:p>
          <a:p>
            <a:r>
              <a:rPr lang="en-CA" sz="2000" dirty="0" smtClean="0"/>
              <a:t>Students completed a pre-unit motivational survey</a:t>
            </a:r>
          </a:p>
          <a:p>
            <a:r>
              <a:rPr lang="en-CA" sz="2000" dirty="0" smtClean="0"/>
              <a:t>Students practiced with an in-class video as a preview of what homework would be like - success!</a:t>
            </a:r>
          </a:p>
          <a:p>
            <a:pPr>
              <a:buNone/>
            </a:pPr>
            <a:endParaRPr lang="en-CA" dirty="0"/>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47303" y="2951595"/>
            <a:ext cx="4758842" cy="3726295"/>
          </a:xfrm>
          <a:prstGeom prst="rect">
            <a:avLst/>
          </a:prstGeom>
          <a:noFill/>
          <a:ln>
            <a:noFill/>
          </a:ln>
        </p:spPr>
      </p:pic>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a:t>
            </a:r>
            <a:endParaRPr lang="en-US" dirty="0"/>
          </a:p>
        </p:txBody>
      </p:sp>
      <p:sp>
        <p:nvSpPr>
          <p:cNvPr id="3" name="Content Placeholder 2"/>
          <p:cNvSpPr>
            <a:spLocks noGrp="1"/>
          </p:cNvSpPr>
          <p:nvPr>
            <p:ph idx="1"/>
          </p:nvPr>
        </p:nvSpPr>
        <p:spPr>
          <a:xfrm>
            <a:off x="1544782" y="993632"/>
            <a:ext cx="7010400" cy="4572000"/>
          </a:xfrm>
        </p:spPr>
        <p:txBody>
          <a:bodyPr/>
          <a:lstStyle/>
          <a:p>
            <a:pPr>
              <a:buNone/>
            </a:pPr>
            <a:r>
              <a:rPr lang="en-CA" dirty="0" smtClean="0"/>
              <a:t>3. "Flipped" Homework  </a:t>
            </a:r>
          </a:p>
          <a:p>
            <a:r>
              <a:rPr lang="en-CA" dirty="0" smtClean="0"/>
              <a:t>Students watched two videos per week.</a:t>
            </a:r>
          </a:p>
          <a:p>
            <a:r>
              <a:rPr lang="en-CA" dirty="0" smtClean="0"/>
              <a:t>Both schools used a homework chart, where students would record information and questions they had about the video.</a:t>
            </a:r>
          </a:p>
          <a:p>
            <a:pPr>
              <a:buNone/>
            </a:pPr>
            <a:endParaRPr lang="en-CA" dirty="0" smtClean="0"/>
          </a:p>
          <a:p>
            <a:endParaRPr lang="en-US" dirty="0"/>
          </a:p>
        </p:txBody>
      </p:sp>
      <p:pic>
        <p:nvPicPr>
          <p:cNvPr id="4" name="Picture 3"/>
          <p:cNvPicPr>
            <a:picLocks noChangeAspect="1"/>
          </p:cNvPicPr>
          <p:nvPr/>
        </p:nvPicPr>
        <p:blipFill>
          <a:blip r:embed="rId2" cstate="print"/>
          <a:stretch>
            <a:fillRect/>
          </a:stretch>
        </p:blipFill>
        <p:spPr>
          <a:xfrm>
            <a:off x="2881745" y="3241965"/>
            <a:ext cx="4544289" cy="3408217"/>
          </a:xfrm>
          <a:prstGeom prst="rect">
            <a:avLst/>
          </a:prstGeom>
        </p:spPr>
      </p:pic>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a:t>
            </a:r>
            <a:endParaRPr lang="en-US" dirty="0"/>
          </a:p>
        </p:txBody>
      </p:sp>
      <p:sp>
        <p:nvSpPr>
          <p:cNvPr id="3" name="Content Placeholder 2"/>
          <p:cNvSpPr>
            <a:spLocks noGrp="1"/>
          </p:cNvSpPr>
          <p:nvPr>
            <p:ph idx="1"/>
          </p:nvPr>
        </p:nvSpPr>
        <p:spPr/>
        <p:txBody>
          <a:bodyPr/>
          <a:lstStyle/>
          <a:p>
            <a:pPr>
              <a:buNone/>
            </a:pPr>
            <a:r>
              <a:rPr lang="en-CA" dirty="0" smtClean="0"/>
              <a:t>4. What did our classrooms look like? </a:t>
            </a:r>
          </a:p>
          <a:p>
            <a:r>
              <a:rPr lang="en-CA" sz="2000" dirty="0" smtClean="0"/>
              <a:t>Centre work, games, problem-solving activities, </a:t>
            </a:r>
            <a:r>
              <a:rPr lang="en-CA" sz="2000" dirty="0" err="1" smtClean="0"/>
              <a:t>manipulatives</a:t>
            </a:r>
            <a:r>
              <a:rPr lang="en-CA" sz="2000" dirty="0" smtClean="0"/>
              <a:t>, whiteboards, </a:t>
            </a:r>
            <a:r>
              <a:rPr lang="en-CA" sz="2000" dirty="0" err="1" smtClean="0"/>
              <a:t>iPads</a:t>
            </a:r>
            <a:r>
              <a:rPr lang="en-CA" sz="2000" dirty="0" smtClean="0"/>
              <a:t>/devices - Active!</a:t>
            </a:r>
          </a:p>
          <a:p>
            <a:r>
              <a:rPr lang="en-CA" sz="2000" dirty="0" smtClean="0"/>
              <a:t>Lead to meaningful conversations about Math between students</a:t>
            </a:r>
          </a:p>
          <a:p>
            <a:r>
              <a:rPr lang="en-CA" sz="2000" dirty="0" smtClean="0"/>
              <a:t>Provided many opportunities to work with students one-on-one</a:t>
            </a:r>
          </a:p>
          <a:p>
            <a:pPr>
              <a:buNone/>
            </a:pPr>
            <a:endParaRPr lang="en-US" dirty="0"/>
          </a:p>
        </p:txBody>
      </p:sp>
      <p:pic>
        <p:nvPicPr>
          <p:cNvPr id="4" name="Picture 3" descr="IMG_027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16036" y="3890870"/>
            <a:ext cx="3643746" cy="2722607"/>
          </a:xfrm>
          <a:prstGeom prst="rect">
            <a:avLst/>
          </a:prstGeom>
        </p:spPr>
      </p:pic>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5782" y="0"/>
            <a:ext cx="7010400" cy="838200"/>
          </a:xfrm>
        </p:spPr>
        <p:txBody>
          <a:bodyPr/>
          <a:lstStyle/>
          <a:p>
            <a:r>
              <a:rPr lang="en-CA" sz="2800" dirty="0" smtClean="0"/>
              <a:t>What did our classrooms look like?</a:t>
            </a:r>
            <a:endParaRPr lang="en-CA" sz="2800" dirty="0"/>
          </a:p>
        </p:txBody>
      </p:sp>
      <p:pic>
        <p:nvPicPr>
          <p:cNvPr id="4" name="Content Placeholder 3"/>
          <p:cNvPicPr>
            <a:picLocks noGrp="1" noChangeAspect="1"/>
          </p:cNvPicPr>
          <p:nvPr>
            <p:ph idx="1"/>
          </p:nvPr>
        </p:nvPicPr>
        <p:blipFill>
          <a:blip r:embed="rId2" cstate="print"/>
          <a:stretch>
            <a:fillRect/>
          </a:stretch>
        </p:blipFill>
        <p:spPr>
          <a:xfrm>
            <a:off x="2436091" y="1011382"/>
            <a:ext cx="5419437" cy="5056909"/>
          </a:xfrm>
          <a:prstGeom prst="rect">
            <a:avLst/>
          </a:prstGeom>
        </p:spPr>
      </p:pic>
      <p:pic>
        <p:nvPicPr>
          <p:cNvPr id="5" name="Picture 4" descr="image_2014040712243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3162" y="955964"/>
            <a:ext cx="2632365" cy="1981199"/>
          </a:xfrm>
          <a:prstGeom prst="rect">
            <a:avLst/>
          </a:prstGeom>
        </p:spPr>
      </p:pic>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4025" y="114300"/>
            <a:ext cx="7010400" cy="838200"/>
          </a:xfrm>
        </p:spPr>
        <p:txBody>
          <a:bodyPr/>
          <a:lstStyle/>
          <a:p>
            <a:r>
              <a:rPr lang="en-US" dirty="0" smtClean="0"/>
              <a:t>Implementation</a:t>
            </a:r>
            <a:endParaRPr lang="en-US" dirty="0"/>
          </a:p>
        </p:txBody>
      </p:sp>
      <p:sp>
        <p:nvSpPr>
          <p:cNvPr id="3" name="Content Placeholder 2"/>
          <p:cNvSpPr>
            <a:spLocks noGrp="1"/>
          </p:cNvSpPr>
          <p:nvPr>
            <p:ph idx="1"/>
          </p:nvPr>
        </p:nvSpPr>
        <p:spPr>
          <a:xfrm>
            <a:off x="1685925" y="871538"/>
            <a:ext cx="7010400" cy="4572000"/>
          </a:xfrm>
        </p:spPr>
        <p:txBody>
          <a:bodyPr/>
          <a:lstStyle/>
          <a:p>
            <a:pPr>
              <a:buNone/>
            </a:pPr>
            <a:r>
              <a:rPr lang="en-CA" dirty="0" smtClean="0"/>
              <a:t>5. Data collection</a:t>
            </a:r>
          </a:p>
          <a:p>
            <a:r>
              <a:rPr lang="en-CA" dirty="0" smtClean="0"/>
              <a:t>Informal observation</a:t>
            </a:r>
          </a:p>
          <a:p>
            <a:r>
              <a:rPr lang="en-CA" dirty="0" smtClean="0"/>
              <a:t>Pictures, videos</a:t>
            </a:r>
          </a:p>
          <a:p>
            <a:r>
              <a:rPr lang="en-CA" dirty="0" err="1" smtClean="0"/>
              <a:t>Edmodo</a:t>
            </a:r>
            <a:endParaRPr lang="en-CA" dirty="0" smtClean="0"/>
          </a:p>
          <a:p>
            <a:r>
              <a:rPr lang="en-CA" dirty="0" smtClean="0"/>
              <a:t>Interviews</a:t>
            </a:r>
          </a:p>
          <a:p>
            <a:pPr>
              <a:buNone/>
            </a:pPr>
            <a:r>
              <a:rPr lang="en-CA" dirty="0" smtClean="0"/>
              <a:t>6. Conclusions</a:t>
            </a:r>
          </a:p>
          <a:p>
            <a:r>
              <a:rPr lang="en-CA" dirty="0" smtClean="0"/>
              <a:t>Increased student motivation, independence and responsibility</a:t>
            </a:r>
          </a:p>
          <a:p>
            <a:r>
              <a:rPr lang="en-CA" dirty="0" smtClean="0"/>
              <a:t>Integration of technology was well-received by students</a:t>
            </a:r>
          </a:p>
          <a:p>
            <a:r>
              <a:rPr lang="en-CA" dirty="0" smtClean="0"/>
              <a:t>Created an excellent learning environment</a:t>
            </a:r>
          </a:p>
          <a:p>
            <a:pPr>
              <a:buNone/>
            </a:pPr>
            <a:endParaRPr lang="en-US" dirty="0"/>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Results</a:t>
            </a:r>
            <a:endParaRPr lang="en-CA" dirty="0"/>
          </a:p>
        </p:txBody>
      </p:sp>
      <p:sp>
        <p:nvSpPr>
          <p:cNvPr id="3" name="Content Placeholder 2"/>
          <p:cNvSpPr>
            <a:spLocks noGrp="1"/>
          </p:cNvSpPr>
          <p:nvPr>
            <p:ph idx="1"/>
          </p:nvPr>
        </p:nvSpPr>
        <p:spPr>
          <a:xfrm>
            <a:off x="1771650" y="1033463"/>
            <a:ext cx="7010400" cy="4572000"/>
          </a:xfrm>
        </p:spPr>
        <p:txBody>
          <a:bodyPr/>
          <a:lstStyle/>
          <a:p>
            <a:pPr>
              <a:buNone/>
            </a:pPr>
            <a:r>
              <a:rPr lang="en-CA" b="1" u="sng" dirty="0" smtClean="0"/>
              <a:t>Themes found in collected data from project:</a:t>
            </a:r>
            <a:endParaRPr lang="en-CA" dirty="0" smtClean="0"/>
          </a:p>
          <a:p>
            <a:pPr lvl="0"/>
            <a:r>
              <a:rPr lang="en-CA" sz="2200" dirty="0" smtClean="0"/>
              <a:t>The use of technology increased excitement and motivation in the grade six math class.</a:t>
            </a:r>
          </a:p>
          <a:p>
            <a:pPr lvl="0"/>
            <a:r>
              <a:rPr lang="en-CA" sz="2200" dirty="0" smtClean="0"/>
              <a:t>Students showed increased motivation to learn independently and took more responsibility in their learning.</a:t>
            </a:r>
          </a:p>
          <a:p>
            <a:pPr lvl="0"/>
            <a:r>
              <a:rPr lang="en-CA" sz="2200" dirty="0" smtClean="0"/>
              <a:t>The flipped class model was effective in increasing student motivation by providing opportunities for students to become engaged in meaningful ways. </a:t>
            </a:r>
          </a:p>
          <a:p>
            <a:pPr>
              <a:buNone/>
            </a:pPr>
            <a:endParaRPr lang="en-CA" dirty="0"/>
          </a:p>
        </p:txBody>
      </p:sp>
      <p:pic>
        <p:nvPicPr>
          <p:cNvPr id="5" name="Picture 4"/>
          <p:cNvPicPr>
            <a:picLocks noChangeAspect="1"/>
          </p:cNvPicPr>
          <p:nvPr/>
        </p:nvPicPr>
        <p:blipFill>
          <a:blip r:embed="rId2" cstate="print"/>
          <a:stretch>
            <a:fillRect/>
          </a:stretch>
        </p:blipFill>
        <p:spPr>
          <a:xfrm>
            <a:off x="3337045" y="4625108"/>
            <a:ext cx="2745100" cy="2051601"/>
          </a:xfrm>
          <a:prstGeom prst="rect">
            <a:avLst/>
          </a:prstGeom>
        </p:spPr>
      </p:pic>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srcRect/>
          <a:stretch>
            <a:fillRect/>
          </a:stretch>
        </p:blipFill>
        <p:spPr bwMode="auto">
          <a:xfrm>
            <a:off x="2973099" y="3188710"/>
            <a:ext cx="2748828" cy="3107971"/>
          </a:xfrm>
          <a:prstGeom prst="rect">
            <a:avLst/>
          </a:prstGeom>
          <a:noFill/>
          <a:ln w="9525">
            <a:noFill/>
            <a:miter lim="800000"/>
            <a:headEnd/>
            <a:tailEnd/>
          </a:ln>
        </p:spPr>
      </p:pic>
      <p:sp>
        <p:nvSpPr>
          <p:cNvPr id="2" name="Title 1"/>
          <p:cNvSpPr>
            <a:spLocks noGrp="1"/>
          </p:cNvSpPr>
          <p:nvPr>
            <p:ph type="title"/>
          </p:nvPr>
        </p:nvSpPr>
        <p:spPr/>
        <p:txBody>
          <a:bodyPr/>
          <a:lstStyle/>
          <a:p>
            <a:r>
              <a:rPr lang="en-CA" dirty="0" smtClean="0"/>
              <a:t>               </a:t>
            </a:r>
            <a:br>
              <a:rPr lang="en-CA" dirty="0" smtClean="0"/>
            </a:br>
            <a:r>
              <a:rPr lang="en-CA" dirty="0" smtClean="0"/>
              <a:t/>
            </a:r>
            <a:br>
              <a:rPr lang="en-CA" dirty="0" smtClean="0"/>
            </a:br>
            <a:r>
              <a:rPr lang="en-CA" dirty="0" smtClean="0"/>
              <a:t/>
            </a:r>
            <a:br>
              <a:rPr lang="en-CA" dirty="0" smtClean="0"/>
            </a:br>
            <a:r>
              <a:rPr lang="en-CA" dirty="0" smtClean="0"/>
              <a:t/>
            </a:r>
            <a:br>
              <a:rPr lang="en-CA" dirty="0" smtClean="0"/>
            </a:br>
            <a:r>
              <a:rPr lang="en-CA" dirty="0" smtClean="0"/>
              <a:t>		</a:t>
            </a:r>
            <a:br>
              <a:rPr lang="en-CA" dirty="0" smtClean="0"/>
            </a:br>
            <a:r>
              <a:rPr lang="en-CA" dirty="0" smtClean="0"/>
              <a:t>		Jennifer’s </a:t>
            </a:r>
            <a:br>
              <a:rPr lang="en-CA" dirty="0" smtClean="0"/>
            </a:br>
            <a:r>
              <a:rPr lang="en-CA" dirty="0" smtClean="0"/>
              <a:t>                Results</a:t>
            </a:r>
            <a:endParaRPr lang="en-CA" dirty="0"/>
          </a:p>
        </p:txBody>
      </p:sp>
      <p:pic>
        <p:nvPicPr>
          <p:cNvPr id="1028" name="Picture 4"/>
          <p:cNvPicPr>
            <a:picLocks noChangeAspect="1" noChangeArrowheads="1"/>
          </p:cNvPicPr>
          <p:nvPr/>
        </p:nvPicPr>
        <p:blipFill>
          <a:blip r:embed="rId3" cstate="print"/>
          <a:srcRect/>
          <a:stretch>
            <a:fillRect/>
          </a:stretch>
        </p:blipFill>
        <p:spPr bwMode="auto">
          <a:xfrm>
            <a:off x="5604165" y="2656177"/>
            <a:ext cx="2730854" cy="2947986"/>
          </a:xfrm>
          <a:prstGeom prst="rect">
            <a:avLst/>
          </a:prstGeom>
          <a:noFill/>
          <a:ln w="9525">
            <a:noFill/>
            <a:miter lim="800000"/>
            <a:headEnd/>
            <a:tailEnd/>
          </a:ln>
        </p:spPr>
      </p:pic>
      <p:pic>
        <p:nvPicPr>
          <p:cNvPr id="1030" name="Picture 6"/>
          <p:cNvPicPr>
            <a:picLocks noChangeAspect="1" noChangeArrowheads="1"/>
          </p:cNvPicPr>
          <p:nvPr/>
        </p:nvPicPr>
        <p:blipFill>
          <a:blip r:embed="rId4" cstate="print"/>
          <a:srcRect/>
          <a:stretch>
            <a:fillRect/>
          </a:stretch>
        </p:blipFill>
        <p:spPr bwMode="auto">
          <a:xfrm>
            <a:off x="0" y="0"/>
            <a:ext cx="3605212" cy="3574745"/>
          </a:xfrm>
          <a:prstGeom prst="rect">
            <a:avLst/>
          </a:prstGeom>
          <a:noFill/>
          <a:ln w="9525">
            <a:noFill/>
            <a:miter lim="800000"/>
            <a:headEnd/>
            <a:tailEnd/>
          </a:ln>
        </p:spPr>
      </p:pic>
      <p:pic>
        <p:nvPicPr>
          <p:cNvPr id="1032" name="Picture 8"/>
          <p:cNvPicPr>
            <a:picLocks noChangeAspect="1" noChangeArrowheads="1"/>
          </p:cNvPicPr>
          <p:nvPr/>
        </p:nvPicPr>
        <p:blipFill>
          <a:blip r:embed="rId5" cstate="print"/>
          <a:srcRect/>
          <a:stretch>
            <a:fillRect/>
          </a:stretch>
        </p:blipFill>
        <p:spPr bwMode="auto">
          <a:xfrm>
            <a:off x="123825" y="3657600"/>
            <a:ext cx="2674327" cy="3048000"/>
          </a:xfrm>
          <a:prstGeom prst="rect">
            <a:avLst/>
          </a:prstGeom>
          <a:noFill/>
          <a:ln w="9525">
            <a:noFill/>
            <a:miter lim="800000"/>
            <a:headEnd/>
            <a:tailEnd/>
          </a:ln>
        </p:spPr>
      </p:pic>
      <p:pic>
        <p:nvPicPr>
          <p:cNvPr id="1026" name="Picture 2"/>
          <p:cNvPicPr>
            <a:picLocks noChangeAspect="1" noChangeArrowheads="1"/>
          </p:cNvPicPr>
          <p:nvPr/>
        </p:nvPicPr>
        <p:blipFill>
          <a:blip r:embed="rId6" cstate="print"/>
          <a:srcRect/>
          <a:stretch>
            <a:fillRect/>
          </a:stretch>
        </p:blipFill>
        <p:spPr bwMode="auto">
          <a:xfrm>
            <a:off x="5627111" y="0"/>
            <a:ext cx="2838017" cy="2517337"/>
          </a:xfrm>
          <a:prstGeom prst="rect">
            <a:avLst/>
          </a:prstGeom>
          <a:noFill/>
          <a:ln w="9525">
            <a:noFill/>
            <a:miter lim="800000"/>
            <a:headEnd/>
            <a:tailEnd/>
          </a:ln>
        </p:spPr>
      </p:pic>
      <p:pic>
        <p:nvPicPr>
          <p:cNvPr id="3" name="Picture 3"/>
          <p:cNvPicPr>
            <a:picLocks noChangeAspect="1" noChangeArrowheads="1"/>
          </p:cNvPicPr>
          <p:nvPr/>
        </p:nvPicPr>
        <p:blipFill>
          <a:blip r:embed="rId7" cstate="print"/>
          <a:srcRect/>
          <a:stretch>
            <a:fillRect/>
          </a:stretch>
        </p:blipFill>
        <p:spPr bwMode="auto">
          <a:xfrm>
            <a:off x="4671578" y="6091527"/>
            <a:ext cx="4236893" cy="766473"/>
          </a:xfrm>
          <a:prstGeom prst="rect">
            <a:avLst/>
          </a:prstGeom>
          <a:noFill/>
          <a:ln w="9525">
            <a:noFill/>
            <a:miter lim="800000"/>
            <a:headEnd/>
            <a:tailEnd/>
          </a:ln>
        </p:spPr>
      </p:pic>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1037" y="0"/>
            <a:ext cx="7010400" cy="838200"/>
          </a:xfrm>
        </p:spPr>
        <p:txBody>
          <a:bodyPr/>
          <a:lstStyle/>
          <a:p>
            <a:r>
              <a:rPr lang="en-CA" dirty="0" smtClean="0"/>
              <a:t>Jennifer’s Results</a:t>
            </a:r>
            <a:endParaRPr lang="en-CA" dirty="0"/>
          </a:p>
        </p:txBody>
      </p:sp>
      <p:sp>
        <p:nvSpPr>
          <p:cNvPr id="3" name="Content Placeholder 2"/>
          <p:cNvSpPr>
            <a:spLocks noGrp="1"/>
          </p:cNvSpPr>
          <p:nvPr>
            <p:ph idx="1"/>
          </p:nvPr>
        </p:nvSpPr>
        <p:spPr>
          <a:xfrm>
            <a:off x="1433945" y="661122"/>
            <a:ext cx="7488382" cy="4572000"/>
          </a:xfrm>
        </p:spPr>
        <p:txBody>
          <a:bodyPr/>
          <a:lstStyle/>
          <a:p>
            <a:pPr>
              <a:buNone/>
            </a:pPr>
            <a:r>
              <a:rPr lang="en-CA" sz="2000" dirty="0" smtClean="0"/>
              <a:t>	After implementing the flipped classroom model of teaching during the grade six fractions unit, I noted several changes that took place. </a:t>
            </a:r>
          </a:p>
          <a:p>
            <a:pPr>
              <a:buNone/>
            </a:pPr>
            <a:r>
              <a:rPr lang="en-CA" sz="2000" dirty="0" smtClean="0"/>
              <a:t>(1) My method of instruction was very different. Using the flipped model, students received their instruction prior to class, prepared to engage in activities that met their level of understanding.</a:t>
            </a:r>
          </a:p>
          <a:p>
            <a:pPr>
              <a:buNone/>
            </a:pPr>
            <a:r>
              <a:rPr lang="en-CA" sz="2000" dirty="0" smtClean="0"/>
              <a:t>(2) The flipped classroom allowed me to better meet the needs of my students as I had more opportunity to meet one-on-one with students that needed additional assistance while other students challenged themselves with appropriate activities.</a:t>
            </a:r>
          </a:p>
          <a:p>
            <a:pPr marL="457200" indent="-457200">
              <a:buAutoNum type="arabicParenBoth" startAt="3"/>
            </a:pPr>
            <a:r>
              <a:rPr lang="en-CA" sz="2000" dirty="0" smtClean="0"/>
              <a:t>Students were more engaged, communicated with one another more frequently, and had more opportunity to work collaboratively. </a:t>
            </a:r>
          </a:p>
          <a:p>
            <a:pPr marL="457200" indent="-457200">
              <a:buAutoNum type="arabicParenBoth" startAt="3"/>
            </a:pPr>
            <a:r>
              <a:rPr lang="en-CA" sz="2000" dirty="0" smtClean="0"/>
              <a:t>Students also responded positively and were eager to use our online platform, </a:t>
            </a:r>
            <a:r>
              <a:rPr lang="en-CA" sz="2000" dirty="0" err="1" smtClean="0"/>
              <a:t>Edmodo</a:t>
            </a:r>
            <a:r>
              <a:rPr lang="en-CA" sz="2000" dirty="0" smtClean="0"/>
              <a:t>, to communicate with one another about math. </a:t>
            </a:r>
            <a:endParaRPr lang="en-CA" sz="2000" dirty="0"/>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1" name="Rectangle 9"/>
          <p:cNvSpPr>
            <a:spLocks noGrp="1" noChangeArrowheads="1"/>
          </p:cNvSpPr>
          <p:nvPr>
            <p:ph type="title"/>
          </p:nvPr>
        </p:nvSpPr>
        <p:spPr/>
        <p:txBody>
          <a:bodyPr/>
          <a:lstStyle/>
          <a:p>
            <a:r>
              <a:rPr lang="en-US" dirty="0" smtClean="0"/>
              <a:t>What is the Flipped Classroom?</a:t>
            </a:r>
            <a:endParaRPr lang="en-US" dirty="0"/>
          </a:p>
        </p:txBody>
      </p:sp>
      <p:pic>
        <p:nvPicPr>
          <p:cNvPr id="1027" name="Picture 3"/>
          <p:cNvPicPr>
            <a:picLocks noChangeAspect="1" noChangeArrowheads="1"/>
          </p:cNvPicPr>
          <p:nvPr/>
        </p:nvPicPr>
        <p:blipFill>
          <a:blip r:embed="rId3" cstate="print"/>
          <a:srcRect/>
          <a:stretch>
            <a:fillRect/>
          </a:stretch>
        </p:blipFill>
        <p:spPr bwMode="auto">
          <a:xfrm>
            <a:off x="923925" y="1138238"/>
            <a:ext cx="7924800" cy="1990725"/>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933450" y="3128963"/>
            <a:ext cx="8088535" cy="3529012"/>
          </a:xfrm>
          <a:prstGeom prst="rect">
            <a:avLst/>
          </a:prstGeom>
          <a:noFill/>
          <a:ln w="9525">
            <a:noFill/>
            <a:miter lim="800000"/>
            <a:headEnd/>
            <a:tailEnd/>
          </a:ln>
        </p:spPr>
      </p:pic>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3328" y="0"/>
            <a:ext cx="7010400" cy="838200"/>
          </a:xfrm>
        </p:spPr>
        <p:txBody>
          <a:bodyPr/>
          <a:lstStyle/>
          <a:p>
            <a:r>
              <a:rPr lang="en-CA" dirty="0" smtClean="0"/>
              <a:t>Stephen’s Results</a:t>
            </a:r>
            <a:endParaRPr lang="en-CA" dirty="0"/>
          </a:p>
        </p:txBody>
      </p:sp>
      <p:pic>
        <p:nvPicPr>
          <p:cNvPr id="1026" name="Picture 2"/>
          <p:cNvPicPr>
            <a:picLocks noChangeAspect="1" noChangeArrowheads="1"/>
          </p:cNvPicPr>
          <p:nvPr/>
        </p:nvPicPr>
        <p:blipFill>
          <a:blip r:embed="rId2" cstate="print"/>
          <a:srcRect/>
          <a:stretch>
            <a:fillRect/>
          </a:stretch>
        </p:blipFill>
        <p:spPr bwMode="auto">
          <a:xfrm rot="1196913">
            <a:off x="754325" y="1279579"/>
            <a:ext cx="2080848" cy="2774463"/>
          </a:xfrm>
          <a:prstGeom prst="rect">
            <a:avLst/>
          </a:prstGeom>
          <a:noFill/>
          <a:ln w="9525">
            <a:noFill/>
            <a:miter lim="800000"/>
            <a:headEnd/>
            <a:tailEnd/>
          </a:ln>
          <a:effectLst/>
        </p:spPr>
      </p:pic>
      <p:sp>
        <p:nvSpPr>
          <p:cNvPr id="5" name="TextBox 4"/>
          <p:cNvSpPr txBox="1"/>
          <p:nvPr/>
        </p:nvSpPr>
        <p:spPr>
          <a:xfrm>
            <a:off x="685799" y="942975"/>
            <a:ext cx="2724151" cy="535531"/>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100000" t="100000"/>
            </a:path>
            <a:tileRect r="-100000" b="-100000"/>
          </a:gradFill>
        </p:spPr>
        <p:txBody>
          <a:bodyPr wrap="square" rtlCol="0">
            <a:spAutoFit/>
          </a:bodyPr>
          <a:lstStyle/>
          <a:p>
            <a:r>
              <a:rPr lang="en-CA" dirty="0" smtClean="0"/>
              <a:t>What fraction of bar will each student get?</a:t>
            </a:r>
            <a:endParaRPr lang="en-CA" dirty="0"/>
          </a:p>
        </p:txBody>
      </p:sp>
      <p:pic>
        <p:nvPicPr>
          <p:cNvPr id="1027" name="Picture 3"/>
          <p:cNvPicPr>
            <a:picLocks noChangeAspect="1" noChangeArrowheads="1"/>
          </p:cNvPicPr>
          <p:nvPr/>
        </p:nvPicPr>
        <p:blipFill>
          <a:blip r:embed="rId3" cstate="print"/>
          <a:srcRect/>
          <a:stretch>
            <a:fillRect/>
          </a:stretch>
        </p:blipFill>
        <p:spPr bwMode="auto">
          <a:xfrm rot="5400000">
            <a:off x="6338887" y="941387"/>
            <a:ext cx="2908300" cy="2181225"/>
          </a:xfrm>
          <a:prstGeom prst="rect">
            <a:avLst/>
          </a:prstGeom>
          <a:noFill/>
          <a:ln w="9525">
            <a:noFill/>
            <a:miter lim="800000"/>
            <a:headEnd/>
            <a:tailEnd/>
          </a:ln>
          <a:effectLst/>
        </p:spPr>
      </p:pic>
      <p:sp>
        <p:nvSpPr>
          <p:cNvPr id="7" name="TextBox 6"/>
          <p:cNvSpPr txBox="1"/>
          <p:nvPr/>
        </p:nvSpPr>
        <p:spPr>
          <a:xfrm>
            <a:off x="6296024" y="3009900"/>
            <a:ext cx="2724151" cy="535531"/>
          </a:xfrm>
          <a:prstGeom prst="rect">
            <a:avLst/>
          </a:prstGeom>
          <a:solidFill>
            <a:srgbClr val="92D050"/>
          </a:solidFill>
        </p:spPr>
        <p:txBody>
          <a:bodyPr wrap="square" rtlCol="0">
            <a:spAutoFit/>
          </a:bodyPr>
          <a:lstStyle/>
          <a:p>
            <a:r>
              <a:rPr lang="en-CA" dirty="0" smtClean="0"/>
              <a:t>“Reviewing the video is a great help!”</a:t>
            </a:r>
            <a:endParaRPr lang="en-CA" dirty="0"/>
          </a:p>
        </p:txBody>
      </p:sp>
      <p:pic>
        <p:nvPicPr>
          <p:cNvPr id="1028" name="Picture 4"/>
          <p:cNvPicPr>
            <a:picLocks noChangeAspect="1" noChangeArrowheads="1"/>
          </p:cNvPicPr>
          <p:nvPr/>
        </p:nvPicPr>
        <p:blipFill>
          <a:blip r:embed="rId4" cstate="print"/>
          <a:srcRect/>
          <a:stretch>
            <a:fillRect/>
          </a:stretch>
        </p:blipFill>
        <p:spPr bwMode="auto">
          <a:xfrm>
            <a:off x="5262131" y="3898703"/>
            <a:ext cx="3719944" cy="2557462"/>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rot="5400000">
            <a:off x="4013321" y="1300634"/>
            <a:ext cx="2179963" cy="1628244"/>
          </a:xfrm>
          <a:prstGeom prst="rect">
            <a:avLst/>
          </a:prstGeom>
          <a:noFill/>
          <a:ln w="9525">
            <a:noFill/>
            <a:miter lim="800000"/>
            <a:headEnd/>
            <a:tailEnd/>
          </a:ln>
          <a:effectLst/>
        </p:spPr>
      </p:pic>
      <p:pic>
        <p:nvPicPr>
          <p:cNvPr id="1030" name="Picture 6"/>
          <p:cNvPicPr>
            <a:picLocks noChangeAspect="1" noChangeArrowheads="1"/>
          </p:cNvPicPr>
          <p:nvPr/>
        </p:nvPicPr>
        <p:blipFill>
          <a:blip r:embed="rId6" cstate="print"/>
          <a:srcRect/>
          <a:stretch>
            <a:fillRect/>
          </a:stretch>
        </p:blipFill>
        <p:spPr bwMode="auto">
          <a:xfrm rot="5665116">
            <a:off x="2325727" y="4363243"/>
            <a:ext cx="2562185" cy="1913731"/>
          </a:xfrm>
          <a:prstGeom prst="rect">
            <a:avLst/>
          </a:prstGeom>
          <a:noFill/>
          <a:ln w="9525">
            <a:noFill/>
            <a:miter lim="800000"/>
            <a:headEnd/>
            <a:tailEnd/>
          </a:ln>
          <a:effectLst/>
        </p:spPr>
      </p:pic>
      <p:sp>
        <p:nvSpPr>
          <p:cNvPr id="11" name="Rounded Rectangular Callout 10"/>
          <p:cNvSpPr/>
          <p:nvPr/>
        </p:nvSpPr>
        <p:spPr bwMode="auto">
          <a:xfrm>
            <a:off x="3257550" y="2933700"/>
            <a:ext cx="2190750" cy="1082850"/>
          </a:xfrm>
          <a:prstGeom prst="wedgeRoundRectCallout">
            <a:avLst/>
          </a:prstGeom>
          <a:solidFill>
            <a:srgbClr val="00FFCC"/>
          </a:solidFill>
          <a:ln>
            <a:noFill/>
          </a:ln>
          <a:effectLst/>
          <a:extLst>
            <a:ext uri="{91240B29-F687-4f45-9708-019B960494DF}">
              <a14:hiddenLine xmlns:a14="http://schemas.microsoft.com/office/drawing/2010/main" w="2857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80000"/>
              </a:lnSpc>
              <a:spcBef>
                <a:spcPct val="20000"/>
              </a:spcBef>
              <a:spcAft>
                <a:spcPct val="0"/>
              </a:spcAft>
              <a:buClrTx/>
              <a:buSzTx/>
              <a:buFontTx/>
              <a:buNone/>
              <a:tabLst/>
            </a:pPr>
            <a:r>
              <a:rPr kumimoji="0" lang="en-CA" sz="1800" b="0" i="0" u="none" strike="noStrike" cap="none" normalizeH="0" baseline="0" dirty="0" smtClean="0">
                <a:ln>
                  <a:noFill/>
                </a:ln>
                <a:solidFill>
                  <a:schemeClr val="tx1"/>
                </a:solidFill>
                <a:effectLst/>
                <a:latin typeface="Arial" charset="0"/>
              </a:rPr>
              <a:t>“I felt more prepared for class in the flipped model”</a:t>
            </a:r>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Stephen’s Results</a:t>
            </a:r>
            <a:endParaRPr lang="en-CA" dirty="0"/>
          </a:p>
        </p:txBody>
      </p:sp>
      <p:sp>
        <p:nvSpPr>
          <p:cNvPr id="3" name="Content Placeholder 2"/>
          <p:cNvSpPr>
            <a:spLocks noGrp="1"/>
          </p:cNvSpPr>
          <p:nvPr>
            <p:ph idx="1"/>
          </p:nvPr>
        </p:nvSpPr>
        <p:spPr/>
        <p:txBody>
          <a:bodyPr/>
          <a:lstStyle/>
          <a:p>
            <a:r>
              <a:rPr lang="en-CA" sz="2000" dirty="0" smtClean="0"/>
              <a:t>Throughout the development and implementation of this project I was able to discuss the subject of fractions and develop various assessments to meet the many needs of my students with our team of teachers.  Learning a new model for teaching was also very informative and benefited me as an educator.  I was able to add to my regiment of teaching through a learning process.  I was also able to open my classroom to allow more group based inquiry learning with improved one on one time with my students.  When a student says that they felt more comfortable coming to class because they had more knowledge and felt prepared you feel that this teaching strategy motivates and builds self-esteem which encourages me to continue this style.</a:t>
            </a:r>
          </a:p>
          <a:p>
            <a:r>
              <a:rPr lang="en-CA" dirty="0" smtClean="0"/>
              <a:t/>
            </a:r>
            <a:br>
              <a:rPr lang="en-CA" dirty="0" smtClean="0"/>
            </a:br>
            <a:endParaRPr lang="en-CA" dirty="0"/>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Meagan’s Results </a:t>
            </a:r>
            <a:endParaRPr lang="en-US" dirty="0"/>
          </a:p>
        </p:txBody>
      </p:sp>
      <p:pic>
        <p:nvPicPr>
          <p:cNvPr id="4" name="Content Placeholder 3" descr="image_20140408150128.jpg"/>
          <p:cNvPicPr>
            <a:picLocks noGrp="1" noChangeAspect="1"/>
          </p:cNvPicPr>
          <p:nvPr>
            <p:ph idx="1"/>
          </p:nvPr>
        </p:nvPicPr>
        <p:blipFill>
          <a:blip r:embed="rId2" cstate="print"/>
          <a:stretch>
            <a:fillRect/>
          </a:stretch>
        </p:blipFill>
        <p:spPr>
          <a:xfrm>
            <a:off x="3309938" y="3852863"/>
            <a:ext cx="2652712" cy="2652712"/>
          </a:xfrm>
          <a:prstGeom prst="rect">
            <a:avLst/>
          </a:prstGeom>
        </p:spPr>
      </p:pic>
      <p:pic>
        <p:nvPicPr>
          <p:cNvPr id="5" name="Picture 5"/>
          <p:cNvPicPr>
            <a:picLocks noChangeAspect="1" noChangeArrowheads="1"/>
          </p:cNvPicPr>
          <p:nvPr/>
        </p:nvPicPr>
        <p:blipFill>
          <a:blip r:embed="rId3" cstate="print"/>
          <a:srcRect/>
          <a:stretch>
            <a:fillRect/>
          </a:stretch>
        </p:blipFill>
        <p:spPr bwMode="auto">
          <a:xfrm>
            <a:off x="4323123" y="935039"/>
            <a:ext cx="3900131" cy="2913061"/>
          </a:xfrm>
          <a:prstGeom prst="rect">
            <a:avLst/>
          </a:prstGeom>
          <a:noFill/>
          <a:ln w="9525">
            <a:noFill/>
            <a:miter lim="800000"/>
            <a:headEnd/>
            <a:tailEnd/>
          </a:ln>
          <a:effectLst/>
        </p:spPr>
      </p:pic>
      <p:pic>
        <p:nvPicPr>
          <p:cNvPr id="8" name="Picture 7" descr="https://e.edim.co/37333961/photo_myette_418309685_9747822.jpg?Expires=1400780937&amp;Signature=bGGhYwJ570K3S6s8Z0mZAoEb18a8wZW9oBd8vY-ixw4yTVi5LGrenaDr--z-99-fUDw0pElK2XLmHSpRegV1X~VPmohtDv5RC6LCeK1V4pMj7MYS9Z5kFWigh~DpbJg3TaFqonWcs-75qmo80AYvp8gzhIF36mbOe6-fPlT8gnY_&amp;Key-Pair-Id=APKAJI74L7OXO7CNJA7Q"/>
          <p:cNvPicPr>
            <a:picLocks noChangeAspect="1" noChangeArrowheads="1"/>
          </p:cNvPicPr>
          <p:nvPr/>
        </p:nvPicPr>
        <p:blipFill>
          <a:blip r:embed="rId4" cstate="print"/>
          <a:srcRect/>
          <a:stretch>
            <a:fillRect/>
          </a:stretch>
        </p:blipFill>
        <p:spPr bwMode="auto">
          <a:xfrm>
            <a:off x="471921" y="3938156"/>
            <a:ext cx="2816334" cy="2247899"/>
          </a:xfrm>
          <a:prstGeom prst="rect">
            <a:avLst/>
          </a:prstGeom>
          <a:noFill/>
        </p:spPr>
      </p:pic>
      <p:pic>
        <p:nvPicPr>
          <p:cNvPr id="6" name="Picture 3"/>
          <p:cNvPicPr>
            <a:picLocks noChangeAspect="1" noChangeArrowheads="1"/>
          </p:cNvPicPr>
          <p:nvPr/>
        </p:nvPicPr>
        <p:blipFill>
          <a:blip r:embed="rId5" cstate="print"/>
          <a:srcRect/>
          <a:stretch>
            <a:fillRect/>
          </a:stretch>
        </p:blipFill>
        <p:spPr bwMode="auto">
          <a:xfrm>
            <a:off x="5939127" y="3732934"/>
            <a:ext cx="2951162" cy="2204263"/>
          </a:xfrm>
          <a:prstGeom prst="rect">
            <a:avLst/>
          </a:prstGeom>
          <a:noFill/>
          <a:ln w="9525">
            <a:noFill/>
            <a:miter lim="800000"/>
            <a:headEnd/>
            <a:tailEnd/>
          </a:ln>
          <a:effectLst/>
        </p:spPr>
      </p:pic>
      <p:pic>
        <p:nvPicPr>
          <p:cNvPr id="9" name="Picture 8" descr="IMG_0284.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7818" y="1662546"/>
            <a:ext cx="4190481" cy="3131127"/>
          </a:xfrm>
          <a:prstGeom prst="rect">
            <a:avLst/>
          </a:prstGeom>
        </p:spPr>
      </p:pic>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Meagan’s Results</a:t>
            </a:r>
            <a:endParaRPr lang="en-CA" dirty="0"/>
          </a:p>
        </p:txBody>
      </p:sp>
      <p:sp>
        <p:nvSpPr>
          <p:cNvPr id="3" name="Content Placeholder 2"/>
          <p:cNvSpPr>
            <a:spLocks noGrp="1"/>
          </p:cNvSpPr>
          <p:nvPr>
            <p:ph idx="1"/>
          </p:nvPr>
        </p:nvSpPr>
        <p:spPr/>
        <p:txBody>
          <a:bodyPr/>
          <a:lstStyle/>
          <a:p>
            <a:pPr>
              <a:buFont typeface="Arial" charset="0"/>
              <a:buChar char="•"/>
            </a:pPr>
            <a:r>
              <a:rPr lang="en-CA" sz="1400" dirty="0">
                <a:latin typeface="Arial" panose="020B0604020202020204" pitchFamily="34" charset="0"/>
                <a:cs typeface="Arial" panose="020B0604020202020204" pitchFamily="34" charset="0"/>
              </a:rPr>
              <a:t>My involvement in this project deepened my understanding of teacher inquiry and it’s value as a meaningful </a:t>
            </a:r>
            <a:r>
              <a:rPr lang="en-CA" sz="1400" dirty="0" smtClean="0">
                <a:latin typeface="Arial" panose="020B0604020202020204" pitchFamily="34" charset="0"/>
                <a:cs typeface="Arial" panose="020B0604020202020204" pitchFamily="34" charset="0"/>
              </a:rPr>
              <a:t>professional </a:t>
            </a:r>
            <a:r>
              <a:rPr lang="en-CA" sz="1400" dirty="0">
                <a:latin typeface="Arial" panose="020B0604020202020204" pitchFamily="34" charset="0"/>
                <a:cs typeface="Arial" panose="020B0604020202020204" pitchFamily="34" charset="0"/>
              </a:rPr>
              <a:t>development for </a:t>
            </a:r>
            <a:r>
              <a:rPr lang="en-CA" sz="1400" dirty="0" smtClean="0">
                <a:latin typeface="Arial" panose="020B0604020202020204" pitchFamily="34" charset="0"/>
                <a:cs typeface="Arial" panose="020B0604020202020204" pitchFamily="34" charset="0"/>
              </a:rPr>
              <a:t>teachers. </a:t>
            </a:r>
            <a:r>
              <a:rPr lang="en-CA" sz="1400" dirty="0">
                <a:latin typeface="Arial" panose="020B0604020202020204" pitchFamily="34" charset="0"/>
                <a:cs typeface="Arial" panose="020B0604020202020204" pitchFamily="34" charset="0"/>
              </a:rPr>
              <a:t>Learning a new model for </a:t>
            </a:r>
            <a:r>
              <a:rPr lang="en-CA" sz="1400" dirty="0" smtClean="0">
                <a:latin typeface="Arial" panose="020B0604020202020204" pitchFamily="34" charset="0"/>
                <a:cs typeface="Arial" panose="020B0604020202020204" pitchFamily="34" charset="0"/>
              </a:rPr>
              <a:t>teaching this early in my career </a:t>
            </a:r>
            <a:r>
              <a:rPr lang="en-CA" sz="1400" dirty="0">
                <a:latin typeface="Arial" panose="020B0604020202020204" pitchFamily="34" charset="0"/>
                <a:cs typeface="Arial" panose="020B0604020202020204" pitchFamily="34" charset="0"/>
              </a:rPr>
              <a:t>was also very informative and benefited me as an educator</a:t>
            </a:r>
            <a:r>
              <a:rPr lang="en-CA" sz="1400" dirty="0" smtClean="0">
                <a:latin typeface="Arial" panose="020B0604020202020204" pitchFamily="34" charset="0"/>
                <a:cs typeface="Arial" panose="020B0604020202020204" pitchFamily="34" charset="0"/>
              </a:rPr>
              <a:t>.</a:t>
            </a:r>
            <a:endParaRPr lang="en-CA" sz="1400" dirty="0">
              <a:latin typeface="Arial" panose="020B0604020202020204" pitchFamily="34" charset="0"/>
              <a:cs typeface="Arial" panose="020B0604020202020204" pitchFamily="34" charset="0"/>
            </a:endParaRPr>
          </a:p>
          <a:p>
            <a:pPr>
              <a:buFont typeface="Arial" charset="0"/>
              <a:buChar char="•"/>
            </a:pPr>
            <a:r>
              <a:rPr lang="en-CA" sz="1400" dirty="0" smtClean="0">
                <a:latin typeface="Arial" panose="020B0604020202020204" pitchFamily="34" charset="0"/>
                <a:cs typeface="Arial" panose="020B0604020202020204" pitchFamily="34" charset="0"/>
              </a:rPr>
              <a:t>The </a:t>
            </a:r>
            <a:r>
              <a:rPr lang="en-CA" sz="1400" dirty="0">
                <a:latin typeface="Arial" panose="020B0604020202020204" pitchFamily="34" charset="0"/>
                <a:cs typeface="Arial" panose="020B0604020202020204" pitchFamily="34" charset="0"/>
              </a:rPr>
              <a:t>flipped classroom allowed me to better meet the needs of my students as I had more opportunity to meet one-on-one with </a:t>
            </a:r>
            <a:r>
              <a:rPr lang="en-CA" sz="1400" dirty="0" smtClean="0">
                <a:latin typeface="Arial" panose="020B0604020202020204" pitchFamily="34" charset="0"/>
                <a:cs typeface="Arial" panose="020B0604020202020204" pitchFamily="34" charset="0"/>
              </a:rPr>
              <a:t>students who needed extra support. </a:t>
            </a:r>
          </a:p>
          <a:p>
            <a:pPr>
              <a:buFont typeface="Arial" charset="0"/>
              <a:buChar char="•"/>
            </a:pPr>
            <a:r>
              <a:rPr lang="en-CA" sz="1400" dirty="0">
                <a:latin typeface="Arial" panose="020B0604020202020204" pitchFamily="34" charset="0"/>
                <a:cs typeface="Arial" panose="020B0604020202020204" pitchFamily="34" charset="0"/>
              </a:rPr>
              <a:t>Students were more </a:t>
            </a:r>
            <a:r>
              <a:rPr lang="en-CA" sz="1400" dirty="0" smtClean="0">
                <a:latin typeface="Arial" panose="020B0604020202020204" pitchFamily="34" charset="0"/>
                <a:cs typeface="Arial" panose="020B0604020202020204" pitchFamily="34" charset="0"/>
              </a:rPr>
              <a:t>engaged in my classroom. My students were excited to come into the classroom to learn math. Before I implemented the flipped classroom, I often heard, “Can we go to the gym today instead of Math?”, which was later turned to, “Are we working with the I-pads in Math today?”. </a:t>
            </a:r>
            <a:endParaRPr lang="en-CA" sz="1400" dirty="0">
              <a:latin typeface="Arial" panose="020B0604020202020204" pitchFamily="34" charset="0"/>
              <a:cs typeface="Arial" panose="020B0604020202020204" pitchFamily="34" charset="0"/>
            </a:endParaRPr>
          </a:p>
          <a:p>
            <a:pPr>
              <a:buFont typeface="Arial" charset="0"/>
              <a:buChar char="•"/>
            </a:pPr>
            <a:r>
              <a:rPr lang="en-CA" sz="1400" dirty="0" smtClean="0">
                <a:latin typeface="Arial" panose="020B0604020202020204" pitchFamily="34" charset="0"/>
                <a:cs typeface="Arial" panose="020B0604020202020204" pitchFamily="34" charset="0"/>
              </a:rPr>
              <a:t>The </a:t>
            </a:r>
            <a:r>
              <a:rPr lang="en-CA" sz="1400" dirty="0">
                <a:latin typeface="Arial" panose="020B0604020202020204" pitchFamily="34" charset="0"/>
                <a:cs typeface="Arial" panose="020B0604020202020204" pitchFamily="34" charset="0"/>
              </a:rPr>
              <a:t>flipped classroom encouraged a greater feeling of independence and responsibility for students. Students enjoyed learning at home, while still being able to communicate with their teacher and peers via </a:t>
            </a:r>
            <a:r>
              <a:rPr lang="en-CA" sz="1400" dirty="0" smtClean="0">
                <a:latin typeface="Arial" panose="020B0604020202020204" pitchFamily="34" charset="0"/>
                <a:cs typeface="Arial" panose="020B0604020202020204" pitchFamily="34" charset="0"/>
              </a:rPr>
              <a:t>Edmodo. I </a:t>
            </a:r>
            <a:r>
              <a:rPr lang="en-CA" sz="1400" dirty="0">
                <a:latin typeface="Arial" panose="020B0604020202020204" pitchFamily="34" charset="0"/>
                <a:cs typeface="Arial" panose="020B0604020202020204" pitchFamily="34" charset="0"/>
              </a:rPr>
              <a:t>used the curriculum guide to prepare my "script" for my flipped </a:t>
            </a:r>
            <a:r>
              <a:rPr lang="en-CA" sz="1400" dirty="0" smtClean="0">
                <a:latin typeface="Arial" panose="020B0604020202020204" pitchFamily="34" charset="0"/>
                <a:cs typeface="Arial" panose="020B0604020202020204" pitchFamily="34" charset="0"/>
              </a:rPr>
              <a:t>videos. Teaching Grade 6 Math for the first time, this method of teaching allowed me to gain a greater understanding and in-depth knowledge of curriculum outcomes. </a:t>
            </a:r>
            <a:endParaRPr lang="en-CA" sz="1400" dirty="0">
              <a:latin typeface="Arial" panose="020B0604020202020204" pitchFamily="34" charset="0"/>
              <a:cs typeface="Arial" panose="020B0604020202020204" pitchFamily="34" charset="0"/>
            </a:endParaRPr>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Janice’s Results</a:t>
            </a:r>
            <a:endParaRPr lang="en-CA"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07141" y="969118"/>
            <a:ext cx="3360691" cy="3491049"/>
          </a:xfrm>
          <a:prstGeom prst="rect">
            <a:avLst/>
          </a:prstGeom>
        </p:spPr>
      </p:pic>
      <p:sp>
        <p:nvSpPr>
          <p:cNvPr id="5" name="Rounded Rectangle 4"/>
          <p:cNvSpPr/>
          <p:nvPr/>
        </p:nvSpPr>
        <p:spPr bwMode="auto">
          <a:xfrm rot="20975237">
            <a:off x="491043" y="1499099"/>
            <a:ext cx="3152503" cy="837676"/>
          </a:xfrm>
          <a:prstGeom prst="roundRect">
            <a:avLst/>
          </a:prstGeom>
          <a:solidFill>
            <a:srgbClr val="C0C0C0"/>
          </a:solidFill>
          <a:ln>
            <a:noFill/>
          </a:ln>
          <a:effectLst/>
          <a:extLst>
            <a:ext uri="{91240B29-F687-4f45-9708-019B960494DF}">
              <a14:hiddenLine xmlns:a14="http://schemas.microsoft.com/office/drawing/2010/main" w="2857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80000"/>
              </a:lnSpc>
              <a:spcBef>
                <a:spcPct val="20000"/>
              </a:spcBef>
              <a:spcAft>
                <a:spcPct val="0"/>
              </a:spcAft>
              <a:buClrTx/>
              <a:buSzTx/>
              <a:buFontTx/>
              <a:buNone/>
              <a:tabLst/>
            </a:pPr>
            <a:r>
              <a:rPr kumimoji="0" lang="en-CA" sz="1800" b="0" i="0" u="none" strike="noStrike" cap="none" normalizeH="0" baseline="0" dirty="0" smtClean="0">
                <a:ln>
                  <a:noFill/>
                </a:ln>
                <a:solidFill>
                  <a:schemeClr val="tx1"/>
                </a:solidFill>
                <a:effectLst/>
                <a:latin typeface="Arial" charset="0"/>
              </a:rPr>
              <a:t>Students</a:t>
            </a:r>
            <a:r>
              <a:rPr kumimoji="0" lang="en-CA" sz="1800" b="0" i="0" u="none" strike="noStrike" cap="none" normalizeH="0" dirty="0" smtClean="0">
                <a:ln>
                  <a:noFill/>
                </a:ln>
                <a:solidFill>
                  <a:schemeClr val="tx1"/>
                </a:solidFill>
                <a:effectLst/>
                <a:latin typeface="Arial" charset="0"/>
              </a:rPr>
              <a:t> readily </a:t>
            </a:r>
            <a:r>
              <a:rPr lang="en-CA" dirty="0" smtClean="0"/>
              <a:t>engaged in Math conversations based on videos using Edmodo. </a:t>
            </a:r>
            <a:endParaRPr kumimoji="0" lang="en-CA" sz="1800" b="0" i="0" u="none" strike="noStrike" cap="none" normalizeH="0" baseline="0" dirty="0" smtClean="0">
              <a:ln>
                <a:noFill/>
              </a:ln>
              <a:solidFill>
                <a:schemeClr val="tx1"/>
              </a:solidFill>
              <a:effectLst/>
              <a:latin typeface="Arial"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5252" y="3851365"/>
            <a:ext cx="3953692" cy="2965269"/>
          </a:xfrm>
          <a:prstGeom prst="rect">
            <a:avLst/>
          </a:prstGeom>
        </p:spPr>
      </p:pic>
      <p:sp>
        <p:nvSpPr>
          <p:cNvPr id="7" name="Rounded Rectangle 6"/>
          <p:cNvSpPr/>
          <p:nvPr/>
        </p:nvSpPr>
        <p:spPr bwMode="auto">
          <a:xfrm rot="273710">
            <a:off x="508753" y="3334897"/>
            <a:ext cx="3953692" cy="1082850"/>
          </a:xfrm>
          <a:prstGeom prst="roundRect">
            <a:avLst/>
          </a:prstGeom>
          <a:solidFill>
            <a:srgbClr val="C0C0C0"/>
          </a:solidFill>
          <a:ln>
            <a:noFill/>
          </a:ln>
          <a:effectLst/>
          <a:extLst>
            <a:ext uri="{91240B29-F687-4f45-9708-019B960494DF}">
              <a14:hiddenLine xmlns:a14="http://schemas.microsoft.com/office/drawing/2010/main" w="2857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80000"/>
              </a:lnSpc>
              <a:spcBef>
                <a:spcPct val="20000"/>
              </a:spcBef>
              <a:spcAft>
                <a:spcPct val="0"/>
              </a:spcAft>
              <a:buClrTx/>
              <a:buSzTx/>
              <a:buFontTx/>
              <a:buNone/>
              <a:tabLst/>
            </a:pPr>
            <a:r>
              <a:rPr kumimoji="0" lang="en-CA" sz="1800" b="0" i="0" u="none" strike="noStrike" cap="none" normalizeH="0" baseline="0" dirty="0" smtClean="0">
                <a:ln>
                  <a:noFill/>
                </a:ln>
                <a:solidFill>
                  <a:schemeClr val="tx1"/>
                </a:solidFill>
                <a:effectLst/>
                <a:latin typeface="Arial" charset="0"/>
              </a:rPr>
              <a:t>Students</a:t>
            </a:r>
            <a:r>
              <a:rPr kumimoji="0" lang="en-CA" sz="1800" b="0" i="0" u="none" strike="noStrike" cap="none" normalizeH="0" dirty="0" smtClean="0">
                <a:ln>
                  <a:noFill/>
                </a:ln>
                <a:solidFill>
                  <a:schemeClr val="tx1"/>
                </a:solidFill>
                <a:effectLst/>
                <a:latin typeface="Arial" charset="0"/>
              </a:rPr>
              <a:t> came to class prepared and motivated to work using various technologies. “I loved how we used technology a lot more!”</a:t>
            </a:r>
            <a:endParaRPr kumimoji="0" lang="en-CA" sz="1800" b="0" i="0" u="none" strike="noStrike" cap="none" normalizeH="0" baseline="0" dirty="0" smtClean="0">
              <a:ln>
                <a:noFill/>
              </a:ln>
              <a:solidFill>
                <a:schemeClr val="tx1"/>
              </a:solidFill>
              <a:effectLst/>
              <a:latin typeface="Arial" charset="0"/>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08320" y="4206240"/>
            <a:ext cx="3535680" cy="2651760"/>
          </a:xfrm>
          <a:prstGeom prst="rect">
            <a:avLst/>
          </a:prstGeom>
        </p:spPr>
      </p:pic>
      <p:sp>
        <p:nvSpPr>
          <p:cNvPr id="9" name="Rounded Rectangle 8"/>
          <p:cNvSpPr/>
          <p:nvPr/>
        </p:nvSpPr>
        <p:spPr bwMode="auto">
          <a:xfrm>
            <a:off x="5897799" y="2559424"/>
            <a:ext cx="3271854" cy="1634490"/>
          </a:xfrm>
          <a:prstGeom prst="roundRect">
            <a:avLst/>
          </a:prstGeom>
          <a:solidFill>
            <a:srgbClr val="C0C0C0"/>
          </a:solidFill>
          <a:ln>
            <a:noFill/>
          </a:ln>
          <a:effectLst/>
          <a:extLst>
            <a:ext uri="{91240B29-F687-4f45-9708-019B960494DF}">
              <a14:hiddenLine xmlns:a14="http://schemas.microsoft.com/office/drawing/2010/main" w="2857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80000"/>
              </a:lnSpc>
              <a:spcBef>
                <a:spcPct val="20000"/>
              </a:spcBef>
              <a:spcAft>
                <a:spcPct val="0"/>
              </a:spcAft>
              <a:buClrTx/>
              <a:buSzTx/>
              <a:buFontTx/>
              <a:buNone/>
              <a:tabLst/>
            </a:pPr>
            <a:r>
              <a:rPr kumimoji="0" lang="en-CA" sz="1800" b="0" i="0" u="none" strike="noStrike" cap="none" normalizeH="0" baseline="0" dirty="0" smtClean="0">
                <a:ln>
                  <a:noFill/>
                </a:ln>
                <a:solidFill>
                  <a:schemeClr val="tx1"/>
                </a:solidFill>
                <a:effectLst/>
                <a:latin typeface="Arial" charset="0"/>
              </a:rPr>
              <a:t>All students reported they would like to use this method again.</a:t>
            </a:r>
            <a:r>
              <a:rPr kumimoji="0" lang="en-CA" sz="1800" b="0" i="0" u="none" strike="noStrike" cap="none" normalizeH="0" dirty="0" smtClean="0">
                <a:ln>
                  <a:noFill/>
                </a:ln>
                <a:solidFill>
                  <a:schemeClr val="tx1"/>
                </a:solidFill>
                <a:effectLst/>
                <a:latin typeface="Arial" charset="0"/>
              </a:rPr>
              <a:t> “I liked going home every night and learning about Math.” </a:t>
            </a:r>
            <a:r>
              <a:rPr kumimoji="0" lang="en-CA" sz="1800" b="0" i="0" u="none" strike="noStrike" cap="none" normalizeH="0" dirty="0" smtClean="0">
                <a:ln>
                  <a:noFill/>
                </a:ln>
                <a:solidFill>
                  <a:schemeClr val="tx1"/>
                </a:solidFill>
                <a:effectLst/>
                <a:latin typeface="Arial" charset="0"/>
                <a:sym typeface="Wingdings" panose="05000000000000000000" pitchFamily="2" charset="2"/>
              </a:rPr>
              <a:t></a:t>
            </a:r>
          </a:p>
          <a:p>
            <a:pPr marL="0" marR="0" indent="0" algn="l" defTabSz="914400" rtl="0" eaLnBrk="1" fontAlgn="base" latinLnBrk="0" hangingPunct="1">
              <a:lnSpc>
                <a:spcPct val="80000"/>
              </a:lnSpc>
              <a:spcBef>
                <a:spcPct val="20000"/>
              </a:spcBef>
              <a:spcAft>
                <a:spcPct val="0"/>
              </a:spcAft>
              <a:buClrTx/>
              <a:buSzTx/>
              <a:buFontTx/>
              <a:buNone/>
              <a:tabLst/>
            </a:pPr>
            <a:endParaRPr kumimoji="0" lang="en-CA" sz="18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1933330573"/>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Janice’s Results</a:t>
            </a:r>
            <a:endParaRPr lang="en-CA" dirty="0"/>
          </a:p>
        </p:txBody>
      </p:sp>
      <p:sp>
        <p:nvSpPr>
          <p:cNvPr id="3" name="Rectangle 2"/>
          <p:cNvSpPr/>
          <p:nvPr/>
        </p:nvSpPr>
        <p:spPr>
          <a:xfrm>
            <a:off x="1634836" y="1111949"/>
            <a:ext cx="7121236" cy="5022914"/>
          </a:xfrm>
          <a:prstGeom prst="rect">
            <a:avLst/>
          </a:prstGeom>
        </p:spPr>
        <p:txBody>
          <a:bodyPr wrap="square">
            <a:spAutoFit/>
          </a:bodyPr>
          <a:lstStyle/>
          <a:p>
            <a:r>
              <a:rPr lang="en-CA" dirty="0" smtClean="0"/>
              <a:t>I believe my knowledge of teaching and learning has been enhanced through my participation in this project. For instance, the flipped classroom allowed me to engage with the curriculum in ways I had not done before. I used the curriculum guide to prepare my "script" for my flipped videos. The preparation for each lesson assured that I would not forget to remind students about helpful hints, as these hints would already be embedded in the lesson. The nature of the flipped classroom also encouraged reflection upon my own teaching practices, as I was able to review and re-record lessons as necessary. I did, admittedly, experience some discomfort, when I first started the flip. However, once I saw the level of engagement students had, in addition to the in-depth nature of their understanding, I embraced the new environment of the flipped classroom. The flipped classroom encouraged a greater feeling of independence and responsibility for students. Students enjoyed learning at home, while still being able to communicate with their teacher and peers via Edmodo. I will certainly use this teaching method again, as I have seen the benefits this style offers for many types of learners. The flipped classroom enables all students to feel "smart", and therefore is a powerful motivational tool for educators.</a:t>
            </a:r>
          </a:p>
          <a:p>
            <a:r>
              <a:rPr lang="en-CA" dirty="0" smtClean="0"/>
              <a:t/>
            </a:r>
            <a:br>
              <a:rPr lang="en-CA" dirty="0" smtClean="0"/>
            </a:br>
            <a:endParaRPr lang="en-CA" dirty="0"/>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Teacher Inquiry</a:t>
            </a:r>
            <a:endParaRPr lang="en-CA" dirty="0"/>
          </a:p>
        </p:txBody>
      </p:sp>
      <p:sp>
        <p:nvSpPr>
          <p:cNvPr id="3" name="Content Placeholder 2"/>
          <p:cNvSpPr>
            <a:spLocks noGrp="1"/>
          </p:cNvSpPr>
          <p:nvPr>
            <p:ph idx="1"/>
          </p:nvPr>
        </p:nvSpPr>
        <p:spPr/>
        <p:txBody>
          <a:bodyPr/>
          <a:lstStyle/>
          <a:p>
            <a:r>
              <a:rPr lang="en-CA" dirty="0" smtClean="0"/>
              <a:t>Utilized survey data and interviews with students to help lead the next lesson or activity.</a:t>
            </a:r>
          </a:p>
          <a:p>
            <a:r>
              <a:rPr lang="en-CA" dirty="0" smtClean="0"/>
              <a:t>We could collaborate with other teachers and discuss our teaching along with data from various literature.</a:t>
            </a:r>
          </a:p>
          <a:p>
            <a:r>
              <a:rPr lang="en-CA" dirty="0" smtClean="0"/>
              <a:t>Developed research to gain insights in new teaching styles and strategies.</a:t>
            </a:r>
          </a:p>
          <a:p>
            <a:r>
              <a:rPr lang="en-CA" dirty="0" smtClean="0"/>
              <a:t>Provided us with professional development to help foster not only the learning of our students but our own learning.</a:t>
            </a:r>
            <a:br>
              <a:rPr lang="en-CA" dirty="0" smtClean="0"/>
            </a:br>
            <a:endParaRPr lang="en-CA" dirty="0"/>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4" name="Rectangle 8"/>
          <p:cNvSpPr>
            <a:spLocks noGrp="1" noChangeArrowheads="1"/>
          </p:cNvSpPr>
          <p:nvPr>
            <p:ph type="title"/>
          </p:nvPr>
        </p:nvSpPr>
        <p:spPr>
          <a:xfrm>
            <a:off x="2133600" y="0"/>
            <a:ext cx="7010400" cy="838200"/>
          </a:xfrm>
        </p:spPr>
        <p:txBody>
          <a:bodyPr/>
          <a:lstStyle/>
          <a:p>
            <a:r>
              <a:rPr lang="en-US" u="sng" dirty="0" smtClean="0"/>
              <a:t>What is a Flipped Classroom?</a:t>
            </a:r>
            <a:endParaRPr lang="en-US" dirty="0"/>
          </a:p>
        </p:txBody>
      </p:sp>
      <p:sp>
        <p:nvSpPr>
          <p:cNvPr id="4105" name="Rectangle 9"/>
          <p:cNvSpPr>
            <a:spLocks noGrp="1" noChangeArrowheads="1"/>
          </p:cNvSpPr>
          <p:nvPr>
            <p:ph type="body" idx="1"/>
          </p:nvPr>
        </p:nvSpPr>
        <p:spPr>
          <a:xfrm>
            <a:off x="1514475" y="852488"/>
            <a:ext cx="7343774" cy="4572000"/>
          </a:xfrm>
        </p:spPr>
        <p:txBody>
          <a:bodyPr/>
          <a:lstStyle/>
          <a:p>
            <a:r>
              <a:rPr lang="en-US" sz="2000" dirty="0" smtClean="0"/>
              <a:t>A flipped classroom “flips” the traditional order of teaching. Instead of learning being teacher-centered, it becomes student-centered.</a:t>
            </a:r>
          </a:p>
          <a:p>
            <a:endParaRPr lang="en-US" sz="2000" dirty="0" smtClean="0"/>
          </a:p>
          <a:p>
            <a:r>
              <a:rPr lang="en-US" sz="2000" dirty="0" smtClean="0"/>
              <a:t>Students can receive a more individualized math education. This results in students finding success at their level of understanding.</a:t>
            </a:r>
          </a:p>
          <a:p>
            <a:endParaRPr lang="en-US" sz="2000" dirty="0" smtClean="0"/>
          </a:p>
          <a:p>
            <a:r>
              <a:rPr lang="en-US" sz="2000" dirty="0" smtClean="0"/>
              <a:t>It encourages students to become more effective in time management and helps them learn how to take charge of their learning. </a:t>
            </a:r>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5"/>
          <p:cNvSpPr>
            <a:spLocks noGrp="1" noChangeArrowheads="1"/>
          </p:cNvSpPr>
          <p:nvPr>
            <p:ph type="title"/>
          </p:nvPr>
        </p:nvSpPr>
        <p:spPr>
          <a:xfrm>
            <a:off x="1533525" y="304800"/>
            <a:ext cx="7229475" cy="838200"/>
          </a:xfrm>
        </p:spPr>
        <p:txBody>
          <a:bodyPr/>
          <a:lstStyle/>
          <a:p>
            <a:r>
              <a:rPr lang="en-US" dirty="0" smtClean="0"/>
              <a:t>Benefits of the Flipped Classroom</a:t>
            </a:r>
            <a:endParaRPr lang="en-US" dirty="0"/>
          </a:p>
        </p:txBody>
      </p:sp>
      <p:sp>
        <p:nvSpPr>
          <p:cNvPr id="5126" name="Rectangle 6"/>
          <p:cNvSpPr>
            <a:spLocks noGrp="1" noChangeArrowheads="1"/>
          </p:cNvSpPr>
          <p:nvPr>
            <p:ph type="body" idx="1"/>
          </p:nvPr>
        </p:nvSpPr>
        <p:spPr>
          <a:xfrm>
            <a:off x="1647825" y="1042988"/>
            <a:ext cx="6735763" cy="4572000"/>
          </a:xfrm>
        </p:spPr>
        <p:txBody>
          <a:bodyPr/>
          <a:lstStyle/>
          <a:p>
            <a:pPr lvl="0"/>
            <a:r>
              <a:rPr lang="en-US" sz="2000" dirty="0" smtClean="0"/>
              <a:t>Learning is student-centered. The focus is on the student practicing and producing quality work instead of the teacher teaching the content.</a:t>
            </a:r>
          </a:p>
          <a:p>
            <a:r>
              <a:rPr lang="en-US" sz="2000" dirty="0" smtClean="0"/>
              <a:t>Students can learn at their own pace - pause and rewind videos.</a:t>
            </a:r>
          </a:p>
          <a:p>
            <a:r>
              <a:rPr lang="en-US" sz="2000" dirty="0" smtClean="0"/>
              <a:t>Students are able to work with their peers collaboratively, and those who require more assistance have more time with the teacher.</a:t>
            </a:r>
          </a:p>
          <a:p>
            <a:r>
              <a:rPr lang="en-US" sz="2000" dirty="0" smtClean="0"/>
              <a:t>Students who show understanding from viewing video are able to move on and extend their learning by engaging in higher-level thinking activities.</a:t>
            </a:r>
          </a:p>
          <a:p>
            <a:endParaRPr lang="en-US" dirty="0" smtClean="0"/>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 name="Rectangle 10"/>
          <p:cNvSpPr>
            <a:spLocks noGrp="1" noChangeArrowheads="1"/>
          </p:cNvSpPr>
          <p:nvPr>
            <p:ph type="title"/>
          </p:nvPr>
        </p:nvSpPr>
        <p:spPr/>
        <p:txBody>
          <a:bodyPr/>
          <a:lstStyle/>
          <a:p>
            <a:pPr algn="ctr"/>
            <a:r>
              <a:rPr lang="en-US" dirty="0" smtClean="0"/>
              <a:t>Background Information</a:t>
            </a:r>
            <a:endParaRPr lang="en-US" dirty="0"/>
          </a:p>
        </p:txBody>
      </p:sp>
      <p:sp>
        <p:nvSpPr>
          <p:cNvPr id="3083" name="Rectangle 11"/>
          <p:cNvSpPr>
            <a:spLocks noGrp="1" noChangeArrowheads="1"/>
          </p:cNvSpPr>
          <p:nvPr>
            <p:ph type="body" idx="1"/>
          </p:nvPr>
        </p:nvSpPr>
        <p:spPr>
          <a:xfrm>
            <a:off x="1330036" y="1009217"/>
            <a:ext cx="7564582" cy="4572000"/>
          </a:xfrm>
        </p:spPr>
        <p:txBody>
          <a:bodyPr/>
          <a:lstStyle/>
          <a:p>
            <a:pPr>
              <a:buNone/>
            </a:pPr>
            <a:r>
              <a:rPr lang="en-US" sz="2000" dirty="0" smtClean="0"/>
              <a:t>      </a:t>
            </a:r>
            <a:r>
              <a:rPr lang="en-US" sz="2000" u="sng" dirty="0" smtClean="0"/>
              <a:t>Jennifer Kendell, Holy Cross Elementary, Holyrood</a:t>
            </a:r>
            <a:r>
              <a:rPr lang="en-US" sz="1800" u="sng" dirty="0" smtClean="0"/>
              <a:t>:</a:t>
            </a:r>
            <a:r>
              <a:rPr lang="en-US" sz="1800" dirty="0" smtClean="0"/>
              <a:t> </a:t>
            </a:r>
            <a:r>
              <a:rPr lang="en-CA" sz="1800" dirty="0" smtClean="0"/>
              <a:t>I have been teaching for 9 years and have spent the last 5 years teaching grade 6. For the last three years, I have been teaching at Holy Cross Elementary, a k-6 school of 240 students located in Holyrood. This year, my grade six math class is comprised of 17 students - 7 boys and 10 girls - with many students recognizing that they are visual and hands-on learners. </a:t>
            </a:r>
          </a:p>
          <a:p>
            <a:pPr>
              <a:buNone/>
            </a:pPr>
            <a:r>
              <a:rPr lang="en-CA" sz="2000" dirty="0" smtClean="0"/>
              <a:t>	</a:t>
            </a:r>
            <a:r>
              <a:rPr lang="en-US" sz="1800" u="sng" dirty="0" smtClean="0"/>
              <a:t>Meagan Careen, Holy Cross Elementary, Holyrood</a:t>
            </a:r>
            <a:r>
              <a:rPr lang="en-US" sz="2000" dirty="0" smtClean="0"/>
              <a:t>: </a:t>
            </a:r>
            <a:r>
              <a:rPr lang="en-CA" sz="1800" dirty="0" smtClean="0"/>
              <a:t>I graduated from MUN in 2012 with a Physical Education and Secondary/Intermediate Education degree. I teach Physical Education and Grade 6 Math at Holy Cross Elementary, in Holyrood. In my grade six Math class,                                                                                     I have a total of 19 students                                                                                             - 8 boys and 11 girls. </a:t>
            </a:r>
          </a:p>
          <a:p>
            <a:pPr>
              <a:buNone/>
            </a:pPr>
            <a:endParaRPr lang="en-US" sz="2000" dirty="0" smtClean="0"/>
          </a:p>
          <a:p>
            <a:pPr>
              <a:buNone/>
            </a:pPr>
            <a:endParaRPr lang="en-US" sz="2000" dirty="0" smtClean="0"/>
          </a:p>
        </p:txBody>
      </p:sp>
      <p:pic>
        <p:nvPicPr>
          <p:cNvPr id="4" name="Picture 3"/>
          <p:cNvPicPr>
            <a:picLocks noChangeAspect="1"/>
          </p:cNvPicPr>
          <p:nvPr/>
        </p:nvPicPr>
        <p:blipFill>
          <a:blip r:embed="rId3" cstate="print"/>
          <a:stretch>
            <a:fillRect/>
          </a:stretch>
        </p:blipFill>
        <p:spPr>
          <a:xfrm>
            <a:off x="4821382" y="4363990"/>
            <a:ext cx="3212897" cy="2275801"/>
          </a:xfrm>
          <a:prstGeom prst="rect">
            <a:avLst/>
          </a:prstGeom>
        </p:spPr>
      </p:pic>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Background Information</a:t>
            </a:r>
            <a:endParaRPr lang="en-CA" dirty="0"/>
          </a:p>
        </p:txBody>
      </p:sp>
      <p:sp>
        <p:nvSpPr>
          <p:cNvPr id="3" name="Content Placeholder 2"/>
          <p:cNvSpPr>
            <a:spLocks noGrp="1"/>
          </p:cNvSpPr>
          <p:nvPr>
            <p:ph idx="1"/>
          </p:nvPr>
        </p:nvSpPr>
        <p:spPr>
          <a:xfrm>
            <a:off x="1336963" y="1146030"/>
            <a:ext cx="7571509" cy="4572000"/>
          </a:xfrm>
        </p:spPr>
        <p:txBody>
          <a:bodyPr/>
          <a:lstStyle/>
          <a:p>
            <a:pPr>
              <a:buNone/>
            </a:pPr>
            <a:r>
              <a:rPr lang="en-US" sz="2000" dirty="0" smtClean="0"/>
              <a:t>	</a:t>
            </a:r>
            <a:r>
              <a:rPr lang="en-US" sz="1800" u="sng" dirty="0" smtClean="0"/>
              <a:t>Janice Morgan, St. Matthew’s School, St. John’s:</a:t>
            </a:r>
            <a:r>
              <a:rPr lang="en-US" sz="1800" dirty="0" smtClean="0"/>
              <a:t> I have been teaching for 7 years, 3 of which have been in Grade 6. This year my class consists of 9 girls and 6 boys. I enjoy adjusting and reflecting upon my teaching practice to encourage motivation in all students.</a:t>
            </a:r>
            <a:endParaRPr lang="en-US" sz="1800" u="sng" dirty="0" smtClean="0"/>
          </a:p>
          <a:p>
            <a:pPr>
              <a:buNone/>
            </a:pPr>
            <a:endParaRPr lang="en-US" sz="2000" dirty="0" smtClean="0"/>
          </a:p>
          <a:p>
            <a:pPr>
              <a:buNone/>
            </a:pPr>
            <a:endParaRPr lang="en-US" sz="2000" dirty="0" smtClean="0"/>
          </a:p>
          <a:p>
            <a:pPr>
              <a:buNone/>
            </a:pPr>
            <a:r>
              <a:rPr lang="en-US" sz="2000" dirty="0" smtClean="0"/>
              <a:t>	</a:t>
            </a:r>
            <a:r>
              <a:rPr lang="en-US" sz="1800" u="sng" dirty="0" smtClean="0"/>
              <a:t>Stephen Spratt, St. Matthew’s School, St. John’s:</a:t>
            </a:r>
            <a:r>
              <a:rPr lang="en-US" sz="1800" dirty="0" smtClean="0"/>
              <a:t>  I have been teaching for </a:t>
            </a:r>
            <a:r>
              <a:rPr lang="en-CA" sz="1800" dirty="0" smtClean="0"/>
              <a:t>15 years with about 11 years in grade 6. A class of 6 boys and 3 girls. I believe that most children learn when they have an interest in the topic and it is hands-on, investigative and collaborative based. </a:t>
            </a:r>
            <a:endParaRPr lang="en-CA" dirty="0"/>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Focus Area</a:t>
            </a:r>
            <a:endParaRPr lang="en-CA" dirty="0"/>
          </a:p>
        </p:txBody>
      </p:sp>
      <p:sp>
        <p:nvSpPr>
          <p:cNvPr id="3" name="Content Placeholder 2"/>
          <p:cNvSpPr>
            <a:spLocks noGrp="1"/>
          </p:cNvSpPr>
          <p:nvPr>
            <p:ph idx="1"/>
          </p:nvPr>
        </p:nvSpPr>
        <p:spPr>
          <a:xfrm>
            <a:off x="1752600" y="1038225"/>
            <a:ext cx="6991350" cy="5619750"/>
          </a:xfrm>
        </p:spPr>
        <p:txBody>
          <a:bodyPr/>
          <a:lstStyle/>
          <a:p>
            <a:r>
              <a:rPr lang="en-CA" dirty="0" smtClean="0"/>
              <a:t>Math was the subject area chosen with a concentration in Fractions.  </a:t>
            </a:r>
          </a:p>
          <a:p>
            <a:r>
              <a:rPr lang="en-CA" dirty="0" smtClean="0"/>
              <a:t>Jennifer expressed an interest in creating a flipped classroom which steered our plan.</a:t>
            </a:r>
          </a:p>
          <a:p>
            <a:r>
              <a:rPr lang="en-CA" dirty="0" smtClean="0"/>
              <a:t>A collaborative approach between two schools and four teachers.  </a:t>
            </a:r>
          </a:p>
          <a:p>
            <a:r>
              <a:rPr lang="en-CA" dirty="0" smtClean="0"/>
              <a:t>We researched various educational and scholarly articles viewed online.</a:t>
            </a:r>
          </a:p>
          <a:p>
            <a:r>
              <a:rPr lang="en-CA" dirty="0" smtClean="0"/>
              <a:t> We meet with a teacher who has implemented the flipped strategy into her secondary math classes.  </a:t>
            </a:r>
          </a:p>
          <a:p>
            <a:r>
              <a:rPr lang="en-CA" dirty="0" smtClean="0"/>
              <a:t>Would a flipped classroom change the motivation level of our students in Math</a:t>
            </a:r>
            <a:r>
              <a:rPr lang="en-CA" dirty="0"/>
              <a:t>?</a:t>
            </a:r>
            <a:r>
              <a:rPr lang="en-CA" dirty="0" smtClean="0"/>
              <a:t/>
            </a:r>
            <a:br>
              <a:rPr lang="en-CA" dirty="0" smtClean="0"/>
            </a:br>
            <a:endParaRPr lang="en-CA" dirty="0"/>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Research Questions</a:t>
            </a:r>
            <a:endParaRPr lang="en-CA" dirty="0"/>
          </a:p>
        </p:txBody>
      </p:sp>
      <p:sp>
        <p:nvSpPr>
          <p:cNvPr id="3" name="Content Placeholder 2"/>
          <p:cNvSpPr>
            <a:spLocks noGrp="1"/>
          </p:cNvSpPr>
          <p:nvPr>
            <p:ph idx="1"/>
          </p:nvPr>
        </p:nvSpPr>
        <p:spPr/>
        <p:txBody>
          <a:bodyPr/>
          <a:lstStyle/>
          <a:p>
            <a:r>
              <a:rPr lang="en-US" dirty="0" smtClean="0"/>
              <a:t>Our specific research question asked, “How would the implementation of the flipped grade six math classroom affect student motivation?” </a:t>
            </a:r>
          </a:p>
          <a:p>
            <a:r>
              <a:rPr lang="en-US" dirty="0" smtClean="0"/>
              <a:t>In the beginning our question asked, “How would the implementation of the flipped grade six math classroom affect student achievement?”.</a:t>
            </a:r>
          </a:p>
        </p:txBody>
      </p:sp>
      <p:pic>
        <p:nvPicPr>
          <p:cNvPr id="2050" name="Picture 2" descr="C:\Users\Jenn\AppData\Local\Microsoft\Windows\Temporary Internet Files\Content.IE5\K1IHBXO2\MP900315598[1].jpg"/>
          <p:cNvPicPr>
            <a:picLocks noChangeAspect="1" noChangeArrowheads="1"/>
          </p:cNvPicPr>
          <p:nvPr/>
        </p:nvPicPr>
        <p:blipFill>
          <a:blip r:embed="rId2" cstate="print"/>
          <a:srcRect/>
          <a:stretch>
            <a:fillRect/>
          </a:stretch>
        </p:blipFill>
        <p:spPr bwMode="auto">
          <a:xfrm>
            <a:off x="4676774" y="3867530"/>
            <a:ext cx="4010025" cy="2860485"/>
          </a:xfrm>
          <a:prstGeom prst="rect">
            <a:avLst/>
          </a:prstGeom>
          <a:noFill/>
        </p:spPr>
      </p:pic>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Ethical Considerations</a:t>
            </a:r>
            <a:endParaRPr lang="en-CA" dirty="0"/>
          </a:p>
        </p:txBody>
      </p:sp>
      <p:pic>
        <p:nvPicPr>
          <p:cNvPr id="3077" name="Picture 5"/>
          <p:cNvPicPr>
            <a:picLocks noChangeAspect="1" noChangeArrowheads="1"/>
          </p:cNvPicPr>
          <p:nvPr/>
        </p:nvPicPr>
        <p:blipFill>
          <a:blip r:embed="rId2" cstate="print"/>
          <a:srcRect/>
          <a:stretch>
            <a:fillRect/>
          </a:stretch>
        </p:blipFill>
        <p:spPr bwMode="auto">
          <a:xfrm>
            <a:off x="5314949" y="4133849"/>
            <a:ext cx="2295525" cy="1991299"/>
          </a:xfrm>
          <a:prstGeom prst="rect">
            <a:avLst/>
          </a:prstGeom>
          <a:noFill/>
          <a:ln w="9525">
            <a:noFill/>
            <a:miter lim="800000"/>
            <a:headEnd/>
            <a:tailEnd/>
          </a:ln>
        </p:spPr>
      </p:pic>
      <p:pic>
        <p:nvPicPr>
          <p:cNvPr id="3078" name="Picture 6"/>
          <p:cNvPicPr>
            <a:picLocks noGrp="1" noChangeAspect="1" noChangeArrowheads="1"/>
          </p:cNvPicPr>
          <p:nvPr>
            <p:ph idx="1"/>
          </p:nvPr>
        </p:nvPicPr>
        <p:blipFill>
          <a:blip r:embed="rId3" cstate="print"/>
          <a:srcRect/>
          <a:stretch>
            <a:fillRect/>
          </a:stretch>
        </p:blipFill>
        <p:spPr bwMode="auto">
          <a:xfrm>
            <a:off x="2081212" y="3648075"/>
            <a:ext cx="2062163" cy="2219924"/>
          </a:xfrm>
          <a:prstGeom prst="rect">
            <a:avLst/>
          </a:prstGeom>
          <a:noFill/>
          <a:ln w="9525">
            <a:noFill/>
            <a:miter lim="800000"/>
            <a:headEnd/>
            <a:tailEnd/>
          </a:ln>
        </p:spPr>
      </p:pic>
      <p:sp>
        <p:nvSpPr>
          <p:cNvPr id="5" name="Rectangle 4"/>
          <p:cNvSpPr/>
          <p:nvPr/>
        </p:nvSpPr>
        <p:spPr>
          <a:xfrm>
            <a:off x="1914525" y="1634812"/>
            <a:ext cx="6972300" cy="2086725"/>
          </a:xfrm>
          <a:prstGeom prst="rect">
            <a:avLst/>
          </a:prstGeom>
        </p:spPr>
        <p:txBody>
          <a:bodyPr wrap="square">
            <a:spAutoFit/>
          </a:bodyPr>
          <a:lstStyle/>
          <a:p>
            <a:pPr algn="ctr"/>
            <a:r>
              <a:rPr lang="en-US" sz="2400" u="sng" dirty="0" smtClean="0"/>
              <a:t>We took ethical considerations into account by:</a:t>
            </a:r>
          </a:p>
          <a:p>
            <a:pPr>
              <a:buFont typeface="Arial" pitchFamily="34" charset="0"/>
              <a:buChar char="•"/>
            </a:pPr>
            <a:r>
              <a:rPr lang="en-US" sz="2400" dirty="0" smtClean="0"/>
              <a:t> preparing a parent information letter.</a:t>
            </a:r>
          </a:p>
          <a:p>
            <a:pPr>
              <a:buFont typeface="Arial" pitchFamily="34" charset="0"/>
              <a:buChar char="•"/>
            </a:pPr>
            <a:r>
              <a:rPr lang="en-US" sz="2400" dirty="0" smtClean="0"/>
              <a:t> having parents sign an Edmodo permission form.</a:t>
            </a:r>
          </a:p>
          <a:p>
            <a:pPr>
              <a:buFont typeface="Arial" pitchFamily="34" charset="0"/>
              <a:buChar char="•"/>
            </a:pPr>
            <a:r>
              <a:rPr lang="en-US" sz="2400" dirty="0" smtClean="0"/>
              <a:t> having parents complete permission forms from Memorial University.</a:t>
            </a:r>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Classroom expectations">
  <a:themeElements>
    <a:clrScheme name="1844_Classroom Expectations_Copyedite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844_Classroom Expectations_Copyedited">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a:noFill/>
        </a:ln>
        <a:effectLst/>
        <a:extLst>
          <a:ext uri="{91240B29-F687-4f45-9708-019B960494DF}">
            <a14:hiddenLine xmlns:a14="http://schemas.microsoft.com/office/drawing/2010/main" w="2857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80000"/>
          </a:lnSpc>
          <a:spcBef>
            <a:spcPct val="2000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C0C0C0"/>
        </a:solidFill>
        <a:ln>
          <a:noFill/>
        </a:ln>
        <a:effectLst/>
        <a:extLst>
          <a:ext uri="{91240B29-F687-4f45-9708-019B960494DF}">
            <a14:hiddenLine xmlns:a14="http://schemas.microsoft.com/office/drawing/2010/main" w="2857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80000"/>
          </a:lnSpc>
          <a:spcBef>
            <a:spcPct val="2000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844_Classroom Expectations_Copyedite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844_Classroom Expectations_Copyedite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844_Classroom Expectations_Copyedite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844_Classroom Expectations_Copyedite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844_Classroom Expectations_Copyedite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844_Classroom Expectations_Copyedite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844_Classroom Expectations_Copyedite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844_Classroom Expectations_Copyedite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844_Classroom Expectations_Copyedite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844_Classroom Expectations_Copyedite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844_Classroom Expectations_Copyedite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844_Classroom Expectations_Copyedite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844_Classroom Expectations_Copyedited 1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68A5906-F268-4F87-9765-7B21AABD07A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TW_ColorPencils</Template>
  <TotalTime>851</TotalTime>
  <Words>1303</Words>
  <Application>Microsoft Macintosh PowerPoint</Application>
  <PresentationFormat>On-screen Show (4:3)</PresentationFormat>
  <Paragraphs>113</Paragraphs>
  <Slides>26</Slides>
  <Notes>5</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Classroom expectations</vt:lpstr>
      <vt:lpstr>Flipping the Grade Six Math Classroom </vt:lpstr>
      <vt:lpstr>What is the Flipped Classroom?</vt:lpstr>
      <vt:lpstr>What is a Flipped Classroom?</vt:lpstr>
      <vt:lpstr>Benefits of the Flipped Classroom</vt:lpstr>
      <vt:lpstr>Background Information</vt:lpstr>
      <vt:lpstr>Background Information</vt:lpstr>
      <vt:lpstr>Focus Area</vt:lpstr>
      <vt:lpstr>Research Questions</vt:lpstr>
      <vt:lpstr>Ethical Considerations</vt:lpstr>
      <vt:lpstr>Planning</vt:lpstr>
      <vt:lpstr>Implementation</vt:lpstr>
      <vt:lpstr>Implementation</vt:lpstr>
      <vt:lpstr>Implementation </vt:lpstr>
      <vt:lpstr>Implementation</vt:lpstr>
      <vt:lpstr>What did our classrooms look like?</vt:lpstr>
      <vt:lpstr>Implementation</vt:lpstr>
      <vt:lpstr>Results</vt:lpstr>
      <vt:lpstr>                        Jennifer’s                  Results</vt:lpstr>
      <vt:lpstr>Jennifer’s Results</vt:lpstr>
      <vt:lpstr>Stephen’s Results</vt:lpstr>
      <vt:lpstr>Stephen’s Results</vt:lpstr>
      <vt:lpstr>Meagan’s Results </vt:lpstr>
      <vt:lpstr>Meagan’s Results</vt:lpstr>
      <vt:lpstr>Janice’s Results</vt:lpstr>
      <vt:lpstr>Janice’s Results</vt:lpstr>
      <vt:lpstr>Teacher Inquiry</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Classroom Expectations</dc:title>
  <dc:creator>Jenn</dc:creator>
  <cp:lastModifiedBy>Rene Wicks</cp:lastModifiedBy>
  <cp:revision>76</cp:revision>
  <dcterms:created xsi:type="dcterms:W3CDTF">2014-02-24T23:43:49Z</dcterms:created>
  <dcterms:modified xsi:type="dcterms:W3CDTF">2014-12-17T20:58:00Z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TC011589511033</vt:lpwstr>
  </property>
</Properties>
</file>